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67" r:id="rId6"/>
    <p:sldId id="268" r:id="rId7"/>
    <p:sldId id="269" r:id="rId8"/>
    <p:sldId id="274" r:id="rId9"/>
    <p:sldId id="275" r:id="rId10"/>
    <p:sldId id="276" r:id="rId11"/>
    <p:sldId id="277" r:id="rId12"/>
    <p:sldId id="282" r:id="rId13"/>
    <p:sldId id="278" r:id="rId14"/>
    <p:sldId id="279" r:id="rId15"/>
    <p:sldId id="270" r:id="rId16"/>
    <p:sldId id="283" r:id="rId17"/>
    <p:sldId id="280" r:id="rId18"/>
    <p:sldId id="284" r:id="rId19"/>
    <p:sldId id="285" r:id="rId20"/>
    <p:sldId id="287" r:id="rId21"/>
    <p:sldId id="286" r:id="rId22"/>
    <p:sldId id="288" r:id="rId23"/>
    <p:sldId id="271" r:id="rId24"/>
    <p:sldId id="289" r:id="rId25"/>
    <p:sldId id="281" r:id="rId26"/>
    <p:sldId id="290" r:id="rId27"/>
    <p:sldId id="291" r:id="rId28"/>
    <p:sldId id="293" r:id="rId29"/>
    <p:sldId id="292" r:id="rId30"/>
    <p:sldId id="294" r:id="rId31"/>
    <p:sldId id="295" r:id="rId32"/>
    <p:sldId id="296" r:id="rId33"/>
    <p:sldId id="2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FF"/>
    <a:srgbClr val="FF0000"/>
    <a:srgbClr val="0066FF"/>
    <a:srgbClr val="0D28F1"/>
    <a:srgbClr val="FE0000"/>
    <a:srgbClr val="FFBFBF"/>
    <a:srgbClr val="950000"/>
    <a:srgbClr val="FF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230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C78D-1F79-4368-8D48-D432ABC30572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B918-71D7-491B-9113-CB0B62B696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6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65612-9EEB-4E93-AAE8-4AA67E4E87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08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1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62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029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727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713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854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418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107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550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4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490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810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94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116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961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34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4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91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904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35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488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476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1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701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99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7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776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7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865612-9EEB-4E93-AAE8-4AA67E4E87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13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8487C-0D31-4F5B-8D71-CFEE519E7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9DA91D-F82C-49F5-9B7B-BFD737049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2202B-666C-4021-8295-9B6DECDB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DCF27-F753-488C-B97C-C9924DEA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8A8D8-FE82-4052-B782-22197C8F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0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CE127-BCC0-4DA6-889D-05D800C6A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5D15CC-F252-4099-903E-427850E35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A8870-13E1-40FD-BD54-C5C2F11B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16052-99FE-43B1-8147-1FDAA321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D547C-127F-46E1-9636-11F42E8F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3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F110CA-AAC6-499A-B9F3-826285D66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B12B93-9D7B-4A07-8472-CB65D4E56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310B5-585F-4F57-8DC7-9FE0C98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8B395-D516-4774-AF45-2772D5BD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F8200-D0F9-49C9-830D-219F2DB1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3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88496-329C-4EC5-A84F-128748AC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3C45F-9807-415E-BCC0-330E0B49D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8F0E-3919-4FD1-AB89-2061E5E6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C9661-4DF5-4F55-9AB5-EC3FE706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25536-C0B3-4F95-B66A-833CC8AA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4F73E-C563-4D43-8FE0-AE28C437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BD0761-0AC4-4ED2-A63C-018B0936D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7264B-9C16-4CD2-BF03-EE9940DD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66047-9832-4597-B69D-2BACAA23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33E28-A94D-4589-8377-20F920A4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0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4C1DA-E791-4E08-92C3-40F25A31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ABD2F-FE8C-44F8-A94D-81D0DB872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477F13-2930-429E-8CDF-0053C83EA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332627-52A8-4E07-85AC-CD947323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F91534-1D3B-4A03-B4BB-1BB1314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47505B-3459-4C0F-A95E-B76B02D0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0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1F10-0DF0-438D-A01E-8BE117EC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7EC80-9396-44F8-839E-82D72C74F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839CF-3BEC-4211-B1C3-E5A97753A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917040-3B1B-4142-98A8-9284292EF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E93F0D-F477-4A88-8499-2C7DE28BD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D0F7A7-0CDA-43D9-841D-97E44D8B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B51B4-7AE8-4007-8FF4-3455BA35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49C06-3D89-470A-B43F-B3E58A5B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4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6AD98-62C3-44CE-9160-FB1C1494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B7A64E-F20A-47C6-9D2C-00489A34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0C3862-FBE4-45C6-8B8D-00D5F99A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EF902C-67C9-4413-BF04-F9245F48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BB363B-FB52-4CDB-94D4-198B83A3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527EBA-9980-41B5-A675-7C489DD5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A4D53-D9B4-4578-AE0C-2CFE5485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1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8B-24A0-49A0-9220-3F36D3ED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3704C6-602C-4480-BE87-6255B455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A3F899-2D4E-41AC-B730-3BF5277A3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F01F2-C85C-47D0-A9E6-B97BA640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567618-245E-4DC1-84F4-67CC71FDE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696F5-BE3E-4EDD-9FDD-BA9021D9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1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67BC5-1D3E-4BB2-95A8-D2A43FDA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BEA2C1-4F15-43E5-A48E-6FC80AF17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096226-E072-4FF4-9CE4-7D15456EB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C149D-00E0-4B5F-AD28-44A81AD06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71EFF-45BF-4515-BD4C-E4C9C900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5C45E9-718C-44FE-A616-70014E68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2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182A1D-4A4A-4281-98A8-41DD0327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89DE5-ABE5-4833-94D8-B9F4EAF51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65C3-0F32-4D1B-AF00-2EFB73BA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AAB81-B3B5-4F8D-BAD0-A30C389485F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5B9E7-9887-43F0-8FF2-36AB3B009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F1CC7-FF2A-4667-A48C-53C9C9E8D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9812E-906E-40F1-934E-DBA8EDD8C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9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themoviedb.org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oviedb.org/movie/380097-america-is-still-the-plac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oviedb.org/movie/459488-to-be-frank-sinatra-at-100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hyperlink" Target="https://www.themoviedb.org/movie/370980-chiamatemi-francesc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moviedb.org/talk/5ba87d119251412f0103e87b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1E8A-CABC-404E-A478-10DB41FF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78" y="202638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dobe Garamond Pro" panose="02020502060506020403" pitchFamily="18" charset="0"/>
              </a:rPr>
              <a:t>Project #1: Movie Revenue Prediction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94041" y="3006806"/>
            <a:ext cx="6678059" cy="0"/>
          </a:xfrm>
          <a:prstGeom prst="line">
            <a:avLst/>
          </a:prstGeom>
          <a:ln w="3810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1010652" y="29517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Adobe Garamond Pro" panose="02020502060506020403" pitchFamily="18" charset="0"/>
              </a:rPr>
              <a:t>Stony Brook University</a:t>
            </a:r>
          </a:p>
          <a:p>
            <a:r>
              <a:rPr lang="en-US" altLang="ko-KR" sz="2400" dirty="0">
                <a:latin typeface="Adobe Garamond Pro" panose="02020502060506020403" pitchFamily="18" charset="0"/>
              </a:rPr>
              <a:t>CSE 351 Summer 2021 Final Project</a:t>
            </a:r>
          </a:p>
        </p:txBody>
      </p:sp>
      <p:pic>
        <p:nvPicPr>
          <p:cNvPr id="1026" name="Picture 2" descr="Stony Brook University">
            <a:extLst>
              <a:ext uri="{FF2B5EF4-FFF2-40B4-BE49-F238E27FC236}">
                <a16:creationId xmlns:a16="http://schemas.microsoft.com/office/drawing/2014/main" id="{17B66C1F-FC1C-4355-AFC5-11A84735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5" y="342901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572E2D-FBF2-494E-9702-ED73B4C23C73}"/>
              </a:ext>
            </a:extLst>
          </p:cNvPr>
          <p:cNvSpPr/>
          <p:nvPr/>
        </p:nvSpPr>
        <p:spPr>
          <a:xfrm>
            <a:off x="0" y="6425231"/>
            <a:ext cx="12192000" cy="448810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F85734C-23BD-4D0E-A5AC-C1FDB814B373}"/>
              </a:ext>
            </a:extLst>
          </p:cNvPr>
          <p:cNvSpPr txBox="1">
            <a:spLocks/>
          </p:cNvSpPr>
          <p:nvPr/>
        </p:nvSpPr>
        <p:spPr>
          <a:xfrm>
            <a:off x="1053589" y="4871507"/>
            <a:ext cx="7138266" cy="68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Jeong Yoon Lee </a:t>
            </a:r>
          </a:p>
          <a:p>
            <a:r>
              <a:rPr lang="en-US" altLang="ko-KR" sz="1400" dirty="0">
                <a:latin typeface="Adobe Garamond Pro" panose="02020502060506020403" pitchFamily="18" charset="0"/>
              </a:rPr>
              <a:t>Computer Science &amp; Applied Mathematics and Statistics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A1C097-D64F-4DF4-8131-2B8D81752C21}"/>
              </a:ext>
            </a:extLst>
          </p:cNvPr>
          <p:cNvCxnSpPr>
            <a:cxnSpLocks/>
          </p:cNvCxnSpPr>
          <p:nvPr/>
        </p:nvCxnSpPr>
        <p:spPr>
          <a:xfrm>
            <a:off x="1026694" y="4986728"/>
            <a:ext cx="0" cy="600773"/>
          </a:xfrm>
          <a:prstGeom prst="line">
            <a:avLst/>
          </a:prstGeom>
          <a:ln w="7620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77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862401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463747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246360" y="158049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Reformat Data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0498D51C-D8CB-4D13-AC93-6AF009B9D7F5}"/>
              </a:ext>
            </a:extLst>
          </p:cNvPr>
          <p:cNvSpPr txBox="1">
            <a:spLocks/>
          </p:cNvSpPr>
          <p:nvPr/>
        </p:nvSpPr>
        <p:spPr>
          <a:xfrm>
            <a:off x="331594" y="2206104"/>
            <a:ext cx="3875884" cy="40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Changed </a:t>
            </a:r>
            <a:r>
              <a:rPr lang="en-US" altLang="ko-KR" sz="1400" dirty="0" err="1">
                <a:latin typeface="Adobe Garamond Pro" panose="02020502060506020403" pitchFamily="18" charset="0"/>
                <a:sym typeface="Wingdings" panose="05000000000000000000" pitchFamily="2" charset="2"/>
              </a:rPr>
              <a:t>Dictonary</a:t>
            </a: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 Data to List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AA98C7-54E3-4A64-AD71-8A7971464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93"/>
          <a:stretch/>
        </p:blipFill>
        <p:spPr>
          <a:xfrm>
            <a:off x="3154688" y="1902297"/>
            <a:ext cx="8977436" cy="1424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37CFB-F49F-4051-B09D-2A4289727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643" y="3548589"/>
            <a:ext cx="9066844" cy="1424505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03A22DA3-A6EE-46C1-8290-74B3614ECD11}"/>
              </a:ext>
            </a:extLst>
          </p:cNvPr>
          <p:cNvSpPr txBox="1">
            <a:spLocks/>
          </p:cNvSpPr>
          <p:nvPr/>
        </p:nvSpPr>
        <p:spPr>
          <a:xfrm>
            <a:off x="364024" y="5227180"/>
            <a:ext cx="3875884" cy="40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Make New Columns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4192E-51FB-4CE9-BFCC-7884A84F28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757"/>
          <a:stretch/>
        </p:blipFill>
        <p:spPr>
          <a:xfrm>
            <a:off x="3940879" y="5227180"/>
            <a:ext cx="5245123" cy="13075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B77E418-BEBE-47D5-ACD5-479A6B585A0D}"/>
              </a:ext>
            </a:extLst>
          </p:cNvPr>
          <p:cNvSpPr/>
          <p:nvPr/>
        </p:nvSpPr>
        <p:spPr>
          <a:xfrm>
            <a:off x="7325838" y="3242068"/>
            <a:ext cx="439428" cy="253134"/>
          </a:xfrm>
          <a:prstGeom prst="downArrow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2820FE4-430A-4909-9458-B34B3633638A}"/>
              </a:ext>
            </a:extLst>
          </p:cNvPr>
          <p:cNvSpPr txBox="1">
            <a:spLocks/>
          </p:cNvSpPr>
          <p:nvPr/>
        </p:nvSpPr>
        <p:spPr>
          <a:xfrm>
            <a:off x="478446" y="5519763"/>
            <a:ext cx="2899130" cy="741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Adobe Garamond Pro" panose="02020502060506020403" pitchFamily="18" charset="0"/>
              </a:rPr>
              <a:t>-  To find relationship or correlation between these numbers and revenue</a:t>
            </a:r>
            <a:endParaRPr lang="ko-KR" altLang="en-US" sz="12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1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Final Dataset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687C9-E3E1-412B-B4F0-9C55A051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639" y="1416042"/>
            <a:ext cx="42386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Genre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DD55A8A2-57F1-45EF-9F1F-8C65A0FAAD8F}"/>
              </a:ext>
            </a:extLst>
          </p:cNvPr>
          <p:cNvSpPr txBox="1">
            <a:spLocks/>
          </p:cNvSpPr>
          <p:nvPr/>
        </p:nvSpPr>
        <p:spPr>
          <a:xfrm>
            <a:off x="471599" y="1797435"/>
            <a:ext cx="3472327" cy="441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Number of Genres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67AF9-C7FF-4637-91FE-82ADC0A1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45" y="1017353"/>
            <a:ext cx="1506828" cy="55190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E5DED2-6E4A-4324-913C-275DF8D7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64" y="1497598"/>
            <a:ext cx="6199909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537EF63-190D-4A44-996E-1392115A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90" y="1426744"/>
            <a:ext cx="7038975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Genre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DD55A8A2-57F1-45EF-9F1F-8C65A0FAAD8F}"/>
              </a:ext>
            </a:extLst>
          </p:cNvPr>
          <p:cNvSpPr txBox="1">
            <a:spLocks/>
          </p:cNvSpPr>
          <p:nvPr/>
        </p:nvSpPr>
        <p:spPr>
          <a:xfrm>
            <a:off x="471600" y="1797435"/>
            <a:ext cx="1330306" cy="441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err="1">
                <a:latin typeface="Adobe Garamond Pro" panose="02020502060506020403" pitchFamily="18" charset="0"/>
              </a:rPr>
              <a:t>WordCloud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0803107-C394-4A06-84C4-51DEBE0DDEFB}"/>
              </a:ext>
            </a:extLst>
          </p:cNvPr>
          <p:cNvSpPr txBox="1">
            <a:spLocks/>
          </p:cNvSpPr>
          <p:nvPr/>
        </p:nvSpPr>
        <p:spPr>
          <a:xfrm>
            <a:off x="471600" y="2273833"/>
            <a:ext cx="4001788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</a:t>
            </a:r>
            <a:r>
              <a:rPr lang="ko-KR" altLang="ko-KR" sz="1800" dirty="0">
                <a:latin typeface="Adobe Garamond Pro" panose="02020502060506020403" pitchFamily="18" charset="0"/>
              </a:rPr>
              <a:t>10-year </a:t>
            </a:r>
            <a:r>
              <a:rPr lang="en-US" altLang="ko-KR" sz="1800" dirty="0">
                <a:latin typeface="Adobe Garamond Pro" panose="02020502060506020403" pitchFamily="18" charset="0"/>
              </a:rPr>
              <a:t>cycle</a:t>
            </a:r>
            <a:r>
              <a:rPr lang="ko-KR" altLang="ko-KR" sz="1800" dirty="0">
                <a:latin typeface="Adobe Garamond Pro" panose="02020502060506020403" pitchFamily="18" charset="0"/>
              </a:rPr>
              <a:t> of </a:t>
            </a:r>
            <a:r>
              <a:rPr lang="en-US" altLang="ko-KR" sz="1800" dirty="0">
                <a:latin typeface="Adobe Garamond Pro" panose="02020502060506020403" pitchFamily="18" charset="0"/>
              </a:rPr>
              <a:t>movie</a:t>
            </a:r>
            <a:r>
              <a:rPr lang="ko-KR" altLang="ko-KR" sz="1800" dirty="0">
                <a:latin typeface="Adobe Garamond Pro" panose="02020502060506020403" pitchFamily="18" charset="0"/>
              </a:rPr>
              <a:t> </a:t>
            </a:r>
            <a:r>
              <a:rPr lang="en-US" altLang="ko-KR" sz="1800" dirty="0">
                <a:latin typeface="Adobe Garamond Pro" panose="02020502060506020403" pitchFamily="18" charset="0"/>
              </a:rPr>
              <a:t>genre</a:t>
            </a:r>
            <a:r>
              <a:rPr lang="ko-KR" altLang="ko-KR" sz="1800" dirty="0">
                <a:latin typeface="Adobe Garamond Pro" panose="02020502060506020403" pitchFamily="18" charset="0"/>
              </a:rPr>
              <a:t> </a:t>
            </a:r>
            <a:r>
              <a:rPr lang="en-US" altLang="ko-KR" sz="1800" dirty="0">
                <a:latin typeface="Adobe Garamond Pro" panose="02020502060506020403" pitchFamily="18" charset="0"/>
              </a:rPr>
              <a:t>preference</a:t>
            </a:r>
            <a:r>
              <a:rPr lang="ko-KR" altLang="ko-KR" sz="1800" dirty="0">
                <a:latin typeface="Adobe Garamond Pro" panose="02020502060506020403" pitchFamily="18" charset="0"/>
              </a:rPr>
              <a:t> </a:t>
            </a:r>
            <a:r>
              <a:rPr lang="en-US" altLang="ko-KR" sz="1800" dirty="0">
                <a:latin typeface="Adobe Garamond Pro" panose="02020502060506020403" pitchFamily="18" charset="0"/>
              </a:rPr>
              <a:t>output</a:t>
            </a:r>
            <a:r>
              <a:rPr lang="ko-KR" altLang="ko-KR" sz="1800" dirty="0">
                <a:latin typeface="Adobe Garamond Pro" panose="02020502060506020403" pitchFamily="18" charset="0"/>
              </a:rPr>
              <a:t> </a:t>
            </a:r>
            <a:endParaRPr lang="en-US" altLang="ko-KR" sz="1800" dirty="0">
              <a:latin typeface="Adobe Garamond Pro" panose="02020502060506020403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800" dirty="0">
                <a:latin typeface="Adobe Garamond Pro" panose="02020502060506020403" pitchFamily="18" charset="0"/>
              </a:rPr>
              <a:t>    based on frequency of genre</a:t>
            </a:r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 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82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Genre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0803107-C394-4A06-84C4-51DEBE0DDEFB}"/>
              </a:ext>
            </a:extLst>
          </p:cNvPr>
          <p:cNvSpPr txBox="1">
            <a:spLocks/>
          </p:cNvSpPr>
          <p:nvPr/>
        </p:nvSpPr>
        <p:spPr>
          <a:xfrm>
            <a:off x="1273922" y="1757318"/>
            <a:ext cx="5944800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800" dirty="0">
                <a:latin typeface="Adobe Garamond Pro" panose="02020502060506020403" pitchFamily="18" charset="0"/>
              </a:rPr>
              <a:t>Top 100 &amp; Bottom 100 movie genres in 2010’s based on revenue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F16FF8-FB10-401C-AAF1-FF5B6768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4" y="2529295"/>
            <a:ext cx="3598382" cy="35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5066EB3-A3CB-421D-A60C-78164C3D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36" y="2503560"/>
            <a:ext cx="3598382" cy="35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8316755-3745-4CA1-B12C-79C28C82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9" t="69852" r="50046" b="1466"/>
          <a:stretch/>
        </p:blipFill>
        <p:spPr bwMode="auto">
          <a:xfrm>
            <a:off x="8728165" y="1487873"/>
            <a:ext cx="2384318" cy="20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CB21B67-68CC-4F6D-8633-CA9055E3550F}"/>
              </a:ext>
            </a:extLst>
          </p:cNvPr>
          <p:cNvSpPr txBox="1">
            <a:spLocks/>
          </p:cNvSpPr>
          <p:nvPr/>
        </p:nvSpPr>
        <p:spPr>
          <a:xfrm>
            <a:off x="8170059" y="3955568"/>
            <a:ext cx="3594907" cy="1889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ko-KR" sz="1800" dirty="0">
                <a:latin typeface="Adobe Garamond Pro" panose="02020502060506020403" pitchFamily="18" charset="0"/>
              </a:rPr>
              <a:t>Drama is the worst genre to get high revenue in 2010’s even Drama is the most even though Drama genre have been made so much in 2010’s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ko-KR" sz="1800" dirty="0">
              <a:latin typeface="Adobe Garamond Pro" panose="02020502060506020403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DFB4E73-C5B9-417D-91E6-AC17D4131C19}"/>
              </a:ext>
            </a:extLst>
          </p:cNvPr>
          <p:cNvSpPr/>
          <p:nvPr/>
        </p:nvSpPr>
        <p:spPr>
          <a:xfrm>
            <a:off x="5288346" y="2758673"/>
            <a:ext cx="464671" cy="3147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BC98C8B-CBE6-4FA1-BA0F-408E35BB213C}"/>
              </a:ext>
            </a:extLst>
          </p:cNvPr>
          <p:cNvSpPr/>
          <p:nvPr/>
        </p:nvSpPr>
        <p:spPr>
          <a:xfrm>
            <a:off x="8622015" y="1856445"/>
            <a:ext cx="2454608" cy="5915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0D9BCF4-C843-467F-9F52-716BF919DA47}"/>
              </a:ext>
            </a:extLst>
          </p:cNvPr>
          <p:cNvSpPr/>
          <p:nvPr/>
        </p:nvSpPr>
        <p:spPr>
          <a:xfrm>
            <a:off x="2603074" y="2785568"/>
            <a:ext cx="464671" cy="3147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8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9593079-A190-4EE9-A079-6C8BCE57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0" y="4205484"/>
            <a:ext cx="8969029" cy="20688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4B22E6-1F77-4110-A8D2-B1E37FBC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70" y="1859081"/>
            <a:ext cx="8902690" cy="22505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0803107-C394-4A06-84C4-51DEBE0DDEFB}"/>
              </a:ext>
            </a:extLst>
          </p:cNvPr>
          <p:cNvSpPr txBox="1">
            <a:spLocks/>
          </p:cNvSpPr>
          <p:nvPr/>
        </p:nvSpPr>
        <p:spPr>
          <a:xfrm>
            <a:off x="8731237" y="3507565"/>
            <a:ext cx="3050623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latin typeface="Adobe Garamond Pro" panose="02020502060506020403" pitchFamily="18" charset="0"/>
              </a:rPr>
              <a:t>Top 3 Drama movies </a:t>
            </a:r>
            <a:br>
              <a:rPr lang="en-US" altLang="ko-KR" sz="1400" dirty="0">
                <a:latin typeface="Adobe Garamond Pro" panose="02020502060506020403" pitchFamily="18" charset="0"/>
              </a:rPr>
            </a:br>
            <a:r>
              <a:rPr lang="en-US" altLang="ko-KR" sz="1400" dirty="0">
                <a:latin typeface="Adobe Garamond Pro" panose="02020502060506020403" pitchFamily="18" charset="0"/>
              </a:rPr>
              <a:t>based on revenue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8E9A156B-DD24-4048-BE66-A477D7E1D54F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Genre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F65261C-D897-4B15-908D-06A09D85504F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B1CA9437-EFFC-449E-B337-B79AF13EC1D8}"/>
              </a:ext>
            </a:extLst>
          </p:cNvPr>
          <p:cNvSpPr txBox="1">
            <a:spLocks/>
          </p:cNvSpPr>
          <p:nvPr/>
        </p:nvSpPr>
        <p:spPr>
          <a:xfrm>
            <a:off x="8904071" y="5733704"/>
            <a:ext cx="3050623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Bottom</a:t>
            </a:r>
            <a:r>
              <a:rPr lang="en-US" altLang="ko-KR" sz="1400" dirty="0">
                <a:latin typeface="Adobe Garamond Pro" panose="02020502060506020403" pitchFamily="18" charset="0"/>
              </a:rPr>
              <a:t> 3 Drama movies </a:t>
            </a:r>
            <a:br>
              <a:rPr lang="en-US" altLang="ko-KR" sz="1400" dirty="0">
                <a:latin typeface="Adobe Garamond Pro" panose="02020502060506020403" pitchFamily="18" charset="0"/>
              </a:rPr>
            </a:br>
            <a:r>
              <a:rPr lang="en-US" altLang="ko-KR" sz="1400" dirty="0">
                <a:latin typeface="Adobe Garamond Pro" panose="02020502060506020403" pitchFamily="18" charset="0"/>
              </a:rPr>
              <a:t>based on revenue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B5F9D13A-57B8-474C-BC8C-743D2F2F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919" y="822572"/>
            <a:ext cx="2589881" cy="258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0E1FFD-3FF4-48C9-9E9D-AC511499D823}"/>
              </a:ext>
            </a:extLst>
          </p:cNvPr>
          <p:cNvSpPr/>
          <p:nvPr/>
        </p:nvSpPr>
        <p:spPr>
          <a:xfrm>
            <a:off x="501434" y="1872930"/>
            <a:ext cx="552218" cy="2143972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FB57F6-8E72-4C97-A9DF-E7EAFCC55078}"/>
              </a:ext>
            </a:extLst>
          </p:cNvPr>
          <p:cNvSpPr/>
          <p:nvPr/>
        </p:nvSpPr>
        <p:spPr>
          <a:xfrm>
            <a:off x="554029" y="4163484"/>
            <a:ext cx="552218" cy="2143972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60686F-A372-46FD-9184-3EC502EBC013}"/>
              </a:ext>
            </a:extLst>
          </p:cNvPr>
          <p:cNvSpPr/>
          <p:nvPr/>
        </p:nvSpPr>
        <p:spPr>
          <a:xfrm>
            <a:off x="5325726" y="1883090"/>
            <a:ext cx="552218" cy="2143972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A04FDA-9BF9-4D32-B039-FD4830EBF2DB}"/>
              </a:ext>
            </a:extLst>
          </p:cNvPr>
          <p:cNvSpPr/>
          <p:nvPr/>
        </p:nvSpPr>
        <p:spPr>
          <a:xfrm>
            <a:off x="5245802" y="4178832"/>
            <a:ext cx="552218" cy="2143972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</p:spTree>
    <p:extLst>
      <p:ext uri="{BB962C8B-B14F-4D97-AF65-F5344CB8AC3E}">
        <p14:creationId xmlns:p14="http://schemas.microsoft.com/office/powerpoint/2010/main" val="425059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FF849F4-F1C2-4289-9286-D9376497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6" y="4344896"/>
            <a:ext cx="9160030" cy="1774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F048CA-4CF9-4862-8563-F7CA25EA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8" y="1898093"/>
            <a:ext cx="9160030" cy="209416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Genre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63EB0B25-09AC-4128-BB35-1190ED7D00BD}"/>
              </a:ext>
            </a:extLst>
          </p:cNvPr>
          <p:cNvSpPr txBox="1">
            <a:spLocks/>
          </p:cNvSpPr>
          <p:nvPr/>
        </p:nvSpPr>
        <p:spPr>
          <a:xfrm>
            <a:off x="9180507" y="3310035"/>
            <a:ext cx="3050623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latin typeface="Adobe Garamond Pro" panose="02020502060506020403" pitchFamily="18" charset="0"/>
              </a:rPr>
              <a:t>Top 3 Drama movies </a:t>
            </a:r>
            <a:br>
              <a:rPr lang="en-US" altLang="ko-KR" sz="1400" dirty="0">
                <a:latin typeface="Adobe Garamond Pro" panose="02020502060506020403" pitchFamily="18" charset="0"/>
              </a:rPr>
            </a:br>
            <a:r>
              <a:rPr lang="en-US" altLang="ko-KR" sz="1400" dirty="0">
                <a:latin typeface="Adobe Garamond Pro" panose="02020502060506020403" pitchFamily="18" charset="0"/>
              </a:rPr>
              <a:t>based on revenue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C6AC18A-69D2-40D4-8D1A-5ECD7EA8DC5D}"/>
              </a:ext>
            </a:extLst>
          </p:cNvPr>
          <p:cNvSpPr txBox="1">
            <a:spLocks/>
          </p:cNvSpPr>
          <p:nvPr/>
        </p:nvSpPr>
        <p:spPr>
          <a:xfrm>
            <a:off x="9353341" y="5536174"/>
            <a:ext cx="3050623" cy="59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Bottom</a:t>
            </a:r>
            <a:r>
              <a:rPr lang="en-US" altLang="ko-KR" sz="1400" dirty="0">
                <a:latin typeface="Adobe Garamond Pro" panose="02020502060506020403" pitchFamily="18" charset="0"/>
              </a:rPr>
              <a:t> 3 Drama movies </a:t>
            </a:r>
            <a:br>
              <a:rPr lang="en-US" altLang="ko-KR" sz="1400" dirty="0">
                <a:latin typeface="Adobe Garamond Pro" panose="02020502060506020403" pitchFamily="18" charset="0"/>
              </a:rPr>
            </a:br>
            <a:r>
              <a:rPr lang="en-US" altLang="ko-KR" sz="1400" dirty="0">
                <a:latin typeface="Adobe Garamond Pro" panose="02020502060506020403" pitchFamily="18" charset="0"/>
              </a:rPr>
              <a:t>based on revenue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D232AF-857C-43DC-80F4-BF867CD08E23}"/>
              </a:ext>
            </a:extLst>
          </p:cNvPr>
          <p:cNvSpPr/>
          <p:nvPr/>
        </p:nvSpPr>
        <p:spPr>
          <a:xfrm>
            <a:off x="4560130" y="4313717"/>
            <a:ext cx="1829342" cy="1949065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67FFBF-DB15-421E-AD60-CCDD5949C8FA}"/>
              </a:ext>
            </a:extLst>
          </p:cNvPr>
          <p:cNvSpPr/>
          <p:nvPr/>
        </p:nvSpPr>
        <p:spPr>
          <a:xfrm>
            <a:off x="8533109" y="4293397"/>
            <a:ext cx="1064799" cy="1949065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BFD68A7-1789-491D-8A83-F69DB80B88D6}"/>
              </a:ext>
            </a:extLst>
          </p:cNvPr>
          <p:cNvSpPr/>
          <p:nvPr/>
        </p:nvSpPr>
        <p:spPr>
          <a:xfrm>
            <a:off x="8516027" y="1858437"/>
            <a:ext cx="1064799" cy="2143972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6DF98B-BEEE-482F-8E94-959FD87CB8DF}"/>
              </a:ext>
            </a:extLst>
          </p:cNvPr>
          <p:cNvSpPr/>
          <p:nvPr/>
        </p:nvSpPr>
        <p:spPr>
          <a:xfrm>
            <a:off x="4460476" y="1880543"/>
            <a:ext cx="1960643" cy="2155487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</p:spTree>
    <p:extLst>
      <p:ext uri="{BB962C8B-B14F-4D97-AF65-F5344CB8AC3E}">
        <p14:creationId xmlns:p14="http://schemas.microsoft.com/office/powerpoint/2010/main" val="365713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608577" y="6525145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828003" y="6088768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Released Day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7E138A-234E-484E-B662-E458D0F6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7" y="1696403"/>
            <a:ext cx="5248651" cy="22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BB22B46-C0F6-4511-BFB0-C2F0BFA6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62" y="1624423"/>
            <a:ext cx="5815543" cy="226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9EF8730-5EBC-4ADC-B5F0-1AF3EB37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6" y="4059997"/>
            <a:ext cx="5953752" cy="23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FD204FE-C45B-4833-8EB9-65AF2CFDA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03" y="3987790"/>
            <a:ext cx="5346226" cy="25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42E3012A-9FE6-48E6-8102-43668F5E41B0}"/>
              </a:ext>
            </a:extLst>
          </p:cNvPr>
          <p:cNvSpPr txBox="1">
            <a:spLocks/>
          </p:cNvSpPr>
          <p:nvPr/>
        </p:nvSpPr>
        <p:spPr>
          <a:xfrm>
            <a:off x="6096000" y="810434"/>
            <a:ext cx="6252025" cy="724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- Graph based on released date of the movie by day, week, month and year.</a:t>
            </a: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Hard to find any seasonality in these graph.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DC18B0-B48A-4619-9D64-FCF825D30CC3}"/>
              </a:ext>
            </a:extLst>
          </p:cNvPr>
          <p:cNvSpPr/>
          <p:nvPr/>
        </p:nvSpPr>
        <p:spPr>
          <a:xfrm>
            <a:off x="10610163" y="6061944"/>
            <a:ext cx="83003" cy="438810"/>
          </a:xfrm>
          <a:prstGeom prst="rect">
            <a:avLst/>
          </a:prstGeom>
          <a:solidFill>
            <a:srgbClr val="FF00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2607F2-CE6B-491A-BBD3-90906728993C}"/>
              </a:ext>
            </a:extLst>
          </p:cNvPr>
          <p:cNvSpPr/>
          <p:nvPr/>
        </p:nvSpPr>
        <p:spPr>
          <a:xfrm>
            <a:off x="11164612" y="6076410"/>
            <a:ext cx="83003" cy="438810"/>
          </a:xfrm>
          <a:prstGeom prst="rect">
            <a:avLst/>
          </a:prstGeom>
          <a:solidFill>
            <a:srgbClr val="FF00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607145-C419-4340-831E-40C4C3C4A799}"/>
              </a:ext>
            </a:extLst>
          </p:cNvPr>
          <p:cNvSpPr/>
          <p:nvPr/>
        </p:nvSpPr>
        <p:spPr>
          <a:xfrm>
            <a:off x="11757708" y="6076410"/>
            <a:ext cx="83003" cy="438810"/>
          </a:xfrm>
          <a:prstGeom prst="rect">
            <a:avLst/>
          </a:prstGeom>
          <a:solidFill>
            <a:srgbClr val="FF00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B023137-9607-4FD5-A617-68FBA69DEA91}"/>
              </a:ext>
            </a:extLst>
          </p:cNvPr>
          <p:cNvSpPr/>
          <p:nvPr/>
        </p:nvSpPr>
        <p:spPr>
          <a:xfrm>
            <a:off x="10622280" y="4196080"/>
            <a:ext cx="1198895" cy="1193800"/>
          </a:xfrm>
          <a:custGeom>
            <a:avLst/>
            <a:gdLst>
              <a:gd name="connsiteX0" fmla="*/ 0 w 1198895"/>
              <a:gd name="connsiteY0" fmla="*/ 1193800 h 1193800"/>
              <a:gd name="connsiteX1" fmla="*/ 15240 w 1198895"/>
              <a:gd name="connsiteY1" fmla="*/ 1163320 h 1193800"/>
              <a:gd name="connsiteX2" fmla="*/ 20320 w 1198895"/>
              <a:gd name="connsiteY2" fmla="*/ 1132840 h 1193800"/>
              <a:gd name="connsiteX3" fmla="*/ 40640 w 1198895"/>
              <a:gd name="connsiteY3" fmla="*/ 1092200 h 1193800"/>
              <a:gd name="connsiteX4" fmla="*/ 50800 w 1198895"/>
              <a:gd name="connsiteY4" fmla="*/ 1041400 h 1193800"/>
              <a:gd name="connsiteX5" fmla="*/ 55880 w 1198895"/>
              <a:gd name="connsiteY5" fmla="*/ 1021080 h 1193800"/>
              <a:gd name="connsiteX6" fmla="*/ 71120 w 1198895"/>
              <a:gd name="connsiteY6" fmla="*/ 949960 h 1193800"/>
              <a:gd name="connsiteX7" fmla="*/ 81280 w 1198895"/>
              <a:gd name="connsiteY7" fmla="*/ 919480 h 1193800"/>
              <a:gd name="connsiteX8" fmla="*/ 101600 w 1198895"/>
              <a:gd name="connsiteY8" fmla="*/ 873760 h 1193800"/>
              <a:gd name="connsiteX9" fmla="*/ 116840 w 1198895"/>
              <a:gd name="connsiteY9" fmla="*/ 838200 h 1193800"/>
              <a:gd name="connsiteX10" fmla="*/ 121920 w 1198895"/>
              <a:gd name="connsiteY10" fmla="*/ 822960 h 1193800"/>
              <a:gd name="connsiteX11" fmla="*/ 147320 w 1198895"/>
              <a:gd name="connsiteY11" fmla="*/ 767080 h 1193800"/>
              <a:gd name="connsiteX12" fmla="*/ 157480 w 1198895"/>
              <a:gd name="connsiteY12" fmla="*/ 721360 h 1193800"/>
              <a:gd name="connsiteX13" fmla="*/ 167640 w 1198895"/>
              <a:gd name="connsiteY13" fmla="*/ 701040 h 1193800"/>
              <a:gd name="connsiteX14" fmla="*/ 172720 w 1198895"/>
              <a:gd name="connsiteY14" fmla="*/ 685800 h 1193800"/>
              <a:gd name="connsiteX15" fmla="*/ 182880 w 1198895"/>
              <a:gd name="connsiteY15" fmla="*/ 670560 h 1193800"/>
              <a:gd name="connsiteX16" fmla="*/ 193040 w 1198895"/>
              <a:gd name="connsiteY16" fmla="*/ 640080 h 1193800"/>
              <a:gd name="connsiteX17" fmla="*/ 198120 w 1198895"/>
              <a:gd name="connsiteY17" fmla="*/ 624840 h 1193800"/>
              <a:gd name="connsiteX18" fmla="*/ 218440 w 1198895"/>
              <a:gd name="connsiteY18" fmla="*/ 604520 h 1193800"/>
              <a:gd name="connsiteX19" fmla="*/ 233680 w 1198895"/>
              <a:gd name="connsiteY19" fmla="*/ 579120 h 1193800"/>
              <a:gd name="connsiteX20" fmla="*/ 264160 w 1198895"/>
              <a:gd name="connsiteY20" fmla="*/ 538480 h 1193800"/>
              <a:gd name="connsiteX21" fmla="*/ 269240 w 1198895"/>
              <a:gd name="connsiteY21" fmla="*/ 523240 h 1193800"/>
              <a:gd name="connsiteX22" fmla="*/ 299720 w 1198895"/>
              <a:gd name="connsiteY22" fmla="*/ 487680 h 1193800"/>
              <a:gd name="connsiteX23" fmla="*/ 309880 w 1198895"/>
              <a:gd name="connsiteY23" fmla="*/ 467360 h 1193800"/>
              <a:gd name="connsiteX24" fmla="*/ 335280 w 1198895"/>
              <a:gd name="connsiteY24" fmla="*/ 431800 h 1193800"/>
              <a:gd name="connsiteX25" fmla="*/ 340360 w 1198895"/>
              <a:gd name="connsiteY25" fmla="*/ 416560 h 1193800"/>
              <a:gd name="connsiteX26" fmla="*/ 350520 w 1198895"/>
              <a:gd name="connsiteY26" fmla="*/ 401320 h 1193800"/>
              <a:gd name="connsiteX27" fmla="*/ 355600 w 1198895"/>
              <a:gd name="connsiteY27" fmla="*/ 386080 h 1193800"/>
              <a:gd name="connsiteX28" fmla="*/ 370840 w 1198895"/>
              <a:gd name="connsiteY28" fmla="*/ 370840 h 1193800"/>
              <a:gd name="connsiteX29" fmla="*/ 391160 w 1198895"/>
              <a:gd name="connsiteY29" fmla="*/ 309880 h 1193800"/>
              <a:gd name="connsiteX30" fmla="*/ 396240 w 1198895"/>
              <a:gd name="connsiteY30" fmla="*/ 294640 h 1193800"/>
              <a:gd name="connsiteX31" fmla="*/ 436880 w 1198895"/>
              <a:gd name="connsiteY31" fmla="*/ 243840 h 1193800"/>
              <a:gd name="connsiteX32" fmla="*/ 452120 w 1198895"/>
              <a:gd name="connsiteY32" fmla="*/ 213360 h 1193800"/>
              <a:gd name="connsiteX33" fmla="*/ 457200 w 1198895"/>
              <a:gd name="connsiteY33" fmla="*/ 198120 h 1193800"/>
              <a:gd name="connsiteX34" fmla="*/ 467360 w 1198895"/>
              <a:gd name="connsiteY34" fmla="*/ 182880 h 1193800"/>
              <a:gd name="connsiteX35" fmla="*/ 472440 w 1198895"/>
              <a:gd name="connsiteY35" fmla="*/ 167640 h 1193800"/>
              <a:gd name="connsiteX36" fmla="*/ 482600 w 1198895"/>
              <a:gd name="connsiteY36" fmla="*/ 152400 h 1193800"/>
              <a:gd name="connsiteX37" fmla="*/ 502920 w 1198895"/>
              <a:gd name="connsiteY37" fmla="*/ 111760 h 1193800"/>
              <a:gd name="connsiteX38" fmla="*/ 518160 w 1198895"/>
              <a:gd name="connsiteY38" fmla="*/ 81280 h 1193800"/>
              <a:gd name="connsiteX39" fmla="*/ 523240 w 1198895"/>
              <a:gd name="connsiteY39" fmla="*/ 66040 h 1193800"/>
              <a:gd name="connsiteX40" fmla="*/ 543560 w 1198895"/>
              <a:gd name="connsiteY40" fmla="*/ 30480 h 1193800"/>
              <a:gd name="connsiteX41" fmla="*/ 563880 w 1198895"/>
              <a:gd name="connsiteY41" fmla="*/ 0 h 1193800"/>
              <a:gd name="connsiteX42" fmla="*/ 579120 w 1198895"/>
              <a:gd name="connsiteY42" fmla="*/ 5080 h 1193800"/>
              <a:gd name="connsiteX43" fmla="*/ 599440 w 1198895"/>
              <a:gd name="connsiteY43" fmla="*/ 40640 h 1193800"/>
              <a:gd name="connsiteX44" fmla="*/ 609600 w 1198895"/>
              <a:gd name="connsiteY44" fmla="*/ 55880 h 1193800"/>
              <a:gd name="connsiteX45" fmla="*/ 619760 w 1198895"/>
              <a:gd name="connsiteY45" fmla="*/ 86360 h 1193800"/>
              <a:gd name="connsiteX46" fmla="*/ 624840 w 1198895"/>
              <a:gd name="connsiteY46" fmla="*/ 106680 h 1193800"/>
              <a:gd name="connsiteX47" fmla="*/ 640080 w 1198895"/>
              <a:gd name="connsiteY47" fmla="*/ 127000 h 1193800"/>
              <a:gd name="connsiteX48" fmla="*/ 645160 w 1198895"/>
              <a:gd name="connsiteY48" fmla="*/ 152400 h 1193800"/>
              <a:gd name="connsiteX49" fmla="*/ 650240 w 1198895"/>
              <a:gd name="connsiteY49" fmla="*/ 172720 h 1193800"/>
              <a:gd name="connsiteX50" fmla="*/ 660400 w 1198895"/>
              <a:gd name="connsiteY50" fmla="*/ 269240 h 1193800"/>
              <a:gd name="connsiteX51" fmla="*/ 665480 w 1198895"/>
              <a:gd name="connsiteY51" fmla="*/ 289560 h 1193800"/>
              <a:gd name="connsiteX52" fmla="*/ 675640 w 1198895"/>
              <a:gd name="connsiteY52" fmla="*/ 370840 h 1193800"/>
              <a:gd name="connsiteX53" fmla="*/ 675640 w 1198895"/>
              <a:gd name="connsiteY53" fmla="*/ 370840 h 1193800"/>
              <a:gd name="connsiteX54" fmla="*/ 690880 w 1198895"/>
              <a:gd name="connsiteY54" fmla="*/ 462280 h 1193800"/>
              <a:gd name="connsiteX55" fmla="*/ 711200 w 1198895"/>
              <a:gd name="connsiteY55" fmla="*/ 182880 h 1193800"/>
              <a:gd name="connsiteX56" fmla="*/ 726440 w 1198895"/>
              <a:gd name="connsiteY56" fmla="*/ 152400 h 1193800"/>
              <a:gd name="connsiteX57" fmla="*/ 736600 w 1198895"/>
              <a:gd name="connsiteY57" fmla="*/ 127000 h 1193800"/>
              <a:gd name="connsiteX58" fmla="*/ 756920 w 1198895"/>
              <a:gd name="connsiteY58" fmla="*/ 96520 h 1193800"/>
              <a:gd name="connsiteX59" fmla="*/ 787400 w 1198895"/>
              <a:gd name="connsiteY59" fmla="*/ 71120 h 1193800"/>
              <a:gd name="connsiteX60" fmla="*/ 807720 w 1198895"/>
              <a:gd name="connsiteY60" fmla="*/ 50800 h 1193800"/>
              <a:gd name="connsiteX61" fmla="*/ 868680 w 1198895"/>
              <a:gd name="connsiteY61" fmla="*/ 25400 h 1193800"/>
              <a:gd name="connsiteX62" fmla="*/ 894080 w 1198895"/>
              <a:gd name="connsiteY62" fmla="*/ 40640 h 1193800"/>
              <a:gd name="connsiteX63" fmla="*/ 909320 w 1198895"/>
              <a:gd name="connsiteY63" fmla="*/ 50800 h 1193800"/>
              <a:gd name="connsiteX64" fmla="*/ 939800 w 1198895"/>
              <a:gd name="connsiteY64" fmla="*/ 81280 h 1193800"/>
              <a:gd name="connsiteX65" fmla="*/ 944880 w 1198895"/>
              <a:gd name="connsiteY65" fmla="*/ 96520 h 1193800"/>
              <a:gd name="connsiteX66" fmla="*/ 965200 w 1198895"/>
              <a:gd name="connsiteY66" fmla="*/ 132080 h 1193800"/>
              <a:gd name="connsiteX67" fmla="*/ 970280 w 1198895"/>
              <a:gd name="connsiteY67" fmla="*/ 147320 h 1193800"/>
              <a:gd name="connsiteX68" fmla="*/ 980440 w 1198895"/>
              <a:gd name="connsiteY68" fmla="*/ 162560 h 1193800"/>
              <a:gd name="connsiteX69" fmla="*/ 985520 w 1198895"/>
              <a:gd name="connsiteY69" fmla="*/ 177800 h 1193800"/>
              <a:gd name="connsiteX70" fmla="*/ 990600 w 1198895"/>
              <a:gd name="connsiteY70" fmla="*/ 203200 h 1193800"/>
              <a:gd name="connsiteX71" fmla="*/ 1005840 w 1198895"/>
              <a:gd name="connsiteY71" fmla="*/ 218440 h 1193800"/>
              <a:gd name="connsiteX72" fmla="*/ 1010920 w 1198895"/>
              <a:gd name="connsiteY72" fmla="*/ 248920 h 1193800"/>
              <a:gd name="connsiteX73" fmla="*/ 1036320 w 1198895"/>
              <a:gd name="connsiteY73" fmla="*/ 294640 h 1193800"/>
              <a:gd name="connsiteX74" fmla="*/ 1041400 w 1198895"/>
              <a:gd name="connsiteY74" fmla="*/ 314960 h 1193800"/>
              <a:gd name="connsiteX75" fmla="*/ 1046480 w 1198895"/>
              <a:gd name="connsiteY75" fmla="*/ 340360 h 1193800"/>
              <a:gd name="connsiteX76" fmla="*/ 1061720 w 1198895"/>
              <a:gd name="connsiteY76" fmla="*/ 375920 h 1193800"/>
              <a:gd name="connsiteX77" fmla="*/ 1066800 w 1198895"/>
              <a:gd name="connsiteY77" fmla="*/ 411480 h 1193800"/>
              <a:gd name="connsiteX78" fmla="*/ 1076960 w 1198895"/>
              <a:gd name="connsiteY78" fmla="*/ 426720 h 1193800"/>
              <a:gd name="connsiteX79" fmla="*/ 1087120 w 1198895"/>
              <a:gd name="connsiteY79" fmla="*/ 492760 h 1193800"/>
              <a:gd name="connsiteX80" fmla="*/ 1102360 w 1198895"/>
              <a:gd name="connsiteY80" fmla="*/ 508000 h 1193800"/>
              <a:gd name="connsiteX81" fmla="*/ 1107440 w 1198895"/>
              <a:gd name="connsiteY81" fmla="*/ 528320 h 1193800"/>
              <a:gd name="connsiteX82" fmla="*/ 1117600 w 1198895"/>
              <a:gd name="connsiteY82" fmla="*/ 614680 h 1193800"/>
              <a:gd name="connsiteX83" fmla="*/ 1127760 w 1198895"/>
              <a:gd name="connsiteY83" fmla="*/ 655320 h 1193800"/>
              <a:gd name="connsiteX84" fmla="*/ 1143000 w 1198895"/>
              <a:gd name="connsiteY84" fmla="*/ 726440 h 1193800"/>
              <a:gd name="connsiteX85" fmla="*/ 1153160 w 1198895"/>
              <a:gd name="connsiteY85" fmla="*/ 772160 h 1193800"/>
              <a:gd name="connsiteX86" fmla="*/ 1178560 w 1198895"/>
              <a:gd name="connsiteY86" fmla="*/ 924560 h 1193800"/>
              <a:gd name="connsiteX87" fmla="*/ 1183640 w 1198895"/>
              <a:gd name="connsiteY87" fmla="*/ 995680 h 1193800"/>
              <a:gd name="connsiteX88" fmla="*/ 1193800 w 1198895"/>
              <a:gd name="connsiteY88" fmla="*/ 1046480 h 1193800"/>
              <a:gd name="connsiteX89" fmla="*/ 1198880 w 1198895"/>
              <a:gd name="connsiteY89" fmla="*/ 110744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198895" h="1193800">
                <a:moveTo>
                  <a:pt x="0" y="1193800"/>
                </a:moveTo>
                <a:cubicBezTo>
                  <a:pt x="5080" y="1183640"/>
                  <a:pt x="11648" y="1174096"/>
                  <a:pt x="15240" y="1163320"/>
                </a:cubicBezTo>
                <a:cubicBezTo>
                  <a:pt x="18497" y="1153548"/>
                  <a:pt x="17610" y="1142777"/>
                  <a:pt x="20320" y="1132840"/>
                </a:cubicBezTo>
                <a:cubicBezTo>
                  <a:pt x="26056" y="1111809"/>
                  <a:pt x="29902" y="1108307"/>
                  <a:pt x="40640" y="1092200"/>
                </a:cubicBezTo>
                <a:cubicBezTo>
                  <a:pt x="44027" y="1075267"/>
                  <a:pt x="46612" y="1058153"/>
                  <a:pt x="50800" y="1041400"/>
                </a:cubicBezTo>
                <a:cubicBezTo>
                  <a:pt x="52493" y="1034627"/>
                  <a:pt x="54417" y="1027907"/>
                  <a:pt x="55880" y="1021080"/>
                </a:cubicBezTo>
                <a:cubicBezTo>
                  <a:pt x="58830" y="1007315"/>
                  <a:pt x="65321" y="969292"/>
                  <a:pt x="71120" y="949960"/>
                </a:cubicBezTo>
                <a:cubicBezTo>
                  <a:pt x="74197" y="939702"/>
                  <a:pt x="77893" y="929640"/>
                  <a:pt x="81280" y="919480"/>
                </a:cubicBezTo>
                <a:cubicBezTo>
                  <a:pt x="93371" y="883208"/>
                  <a:pt x="85499" y="897911"/>
                  <a:pt x="101600" y="873760"/>
                </a:cubicBezTo>
                <a:cubicBezTo>
                  <a:pt x="112173" y="831470"/>
                  <a:pt x="99299" y="873282"/>
                  <a:pt x="116840" y="838200"/>
                </a:cubicBezTo>
                <a:cubicBezTo>
                  <a:pt x="119235" y="833411"/>
                  <a:pt x="119931" y="827932"/>
                  <a:pt x="121920" y="822960"/>
                </a:cubicBezTo>
                <a:cubicBezTo>
                  <a:pt x="134069" y="792588"/>
                  <a:pt x="134960" y="791801"/>
                  <a:pt x="147320" y="767080"/>
                </a:cubicBezTo>
                <a:cubicBezTo>
                  <a:pt x="148699" y="760183"/>
                  <a:pt x="154405" y="729559"/>
                  <a:pt x="157480" y="721360"/>
                </a:cubicBezTo>
                <a:cubicBezTo>
                  <a:pt x="160139" y="714269"/>
                  <a:pt x="164657" y="708001"/>
                  <a:pt x="167640" y="701040"/>
                </a:cubicBezTo>
                <a:cubicBezTo>
                  <a:pt x="169749" y="696118"/>
                  <a:pt x="170325" y="690589"/>
                  <a:pt x="172720" y="685800"/>
                </a:cubicBezTo>
                <a:cubicBezTo>
                  <a:pt x="175450" y="680339"/>
                  <a:pt x="180400" y="676139"/>
                  <a:pt x="182880" y="670560"/>
                </a:cubicBezTo>
                <a:cubicBezTo>
                  <a:pt x="187230" y="660773"/>
                  <a:pt x="189653" y="650240"/>
                  <a:pt x="193040" y="640080"/>
                </a:cubicBezTo>
                <a:cubicBezTo>
                  <a:pt x="194733" y="635000"/>
                  <a:pt x="194334" y="628626"/>
                  <a:pt x="198120" y="624840"/>
                </a:cubicBezTo>
                <a:cubicBezTo>
                  <a:pt x="204893" y="618067"/>
                  <a:pt x="212559" y="612081"/>
                  <a:pt x="218440" y="604520"/>
                </a:cubicBezTo>
                <a:cubicBezTo>
                  <a:pt x="224502" y="596726"/>
                  <a:pt x="228060" y="587238"/>
                  <a:pt x="233680" y="579120"/>
                </a:cubicBezTo>
                <a:cubicBezTo>
                  <a:pt x="243319" y="565198"/>
                  <a:pt x="264160" y="538480"/>
                  <a:pt x="264160" y="538480"/>
                </a:cubicBezTo>
                <a:cubicBezTo>
                  <a:pt x="265853" y="533400"/>
                  <a:pt x="266128" y="527597"/>
                  <a:pt x="269240" y="523240"/>
                </a:cubicBezTo>
                <a:cubicBezTo>
                  <a:pt x="304693" y="473605"/>
                  <a:pt x="277353" y="526823"/>
                  <a:pt x="299720" y="487680"/>
                </a:cubicBezTo>
                <a:cubicBezTo>
                  <a:pt x="303477" y="481105"/>
                  <a:pt x="305866" y="473782"/>
                  <a:pt x="309880" y="467360"/>
                </a:cubicBezTo>
                <a:cubicBezTo>
                  <a:pt x="315633" y="458156"/>
                  <a:pt x="329907" y="442547"/>
                  <a:pt x="335280" y="431800"/>
                </a:cubicBezTo>
                <a:cubicBezTo>
                  <a:pt x="337675" y="427011"/>
                  <a:pt x="337965" y="421349"/>
                  <a:pt x="340360" y="416560"/>
                </a:cubicBezTo>
                <a:cubicBezTo>
                  <a:pt x="343090" y="411099"/>
                  <a:pt x="347790" y="406781"/>
                  <a:pt x="350520" y="401320"/>
                </a:cubicBezTo>
                <a:cubicBezTo>
                  <a:pt x="352915" y="396531"/>
                  <a:pt x="352630" y="390535"/>
                  <a:pt x="355600" y="386080"/>
                </a:cubicBezTo>
                <a:cubicBezTo>
                  <a:pt x="359585" y="380102"/>
                  <a:pt x="365760" y="375920"/>
                  <a:pt x="370840" y="370840"/>
                </a:cubicBezTo>
                <a:cubicBezTo>
                  <a:pt x="379046" y="313395"/>
                  <a:pt x="368333" y="355534"/>
                  <a:pt x="391160" y="309880"/>
                </a:cubicBezTo>
                <a:cubicBezTo>
                  <a:pt x="393555" y="305091"/>
                  <a:pt x="393128" y="298997"/>
                  <a:pt x="396240" y="294640"/>
                </a:cubicBezTo>
                <a:cubicBezTo>
                  <a:pt x="413581" y="270362"/>
                  <a:pt x="426050" y="276329"/>
                  <a:pt x="436880" y="243840"/>
                </a:cubicBezTo>
                <a:cubicBezTo>
                  <a:pt x="449649" y="205534"/>
                  <a:pt x="432425" y="252751"/>
                  <a:pt x="452120" y="213360"/>
                </a:cubicBezTo>
                <a:cubicBezTo>
                  <a:pt x="454515" y="208571"/>
                  <a:pt x="454805" y="202909"/>
                  <a:pt x="457200" y="198120"/>
                </a:cubicBezTo>
                <a:cubicBezTo>
                  <a:pt x="459930" y="192659"/>
                  <a:pt x="464630" y="188341"/>
                  <a:pt x="467360" y="182880"/>
                </a:cubicBezTo>
                <a:cubicBezTo>
                  <a:pt x="469755" y="178091"/>
                  <a:pt x="470045" y="172429"/>
                  <a:pt x="472440" y="167640"/>
                </a:cubicBezTo>
                <a:cubicBezTo>
                  <a:pt x="475170" y="162179"/>
                  <a:pt x="479676" y="157760"/>
                  <a:pt x="482600" y="152400"/>
                </a:cubicBezTo>
                <a:cubicBezTo>
                  <a:pt x="489853" y="139104"/>
                  <a:pt x="496147" y="125307"/>
                  <a:pt x="502920" y="111760"/>
                </a:cubicBezTo>
                <a:cubicBezTo>
                  <a:pt x="508000" y="101600"/>
                  <a:pt x="514568" y="92056"/>
                  <a:pt x="518160" y="81280"/>
                </a:cubicBezTo>
                <a:cubicBezTo>
                  <a:pt x="519853" y="76200"/>
                  <a:pt x="521131" y="70962"/>
                  <a:pt x="523240" y="66040"/>
                </a:cubicBezTo>
                <a:cubicBezTo>
                  <a:pt x="549958" y="3697"/>
                  <a:pt x="518051" y="81498"/>
                  <a:pt x="543560" y="30480"/>
                </a:cubicBezTo>
                <a:cubicBezTo>
                  <a:pt x="558264" y="1073"/>
                  <a:pt x="534990" y="28890"/>
                  <a:pt x="563880" y="0"/>
                </a:cubicBezTo>
                <a:cubicBezTo>
                  <a:pt x="568960" y="1693"/>
                  <a:pt x="575006" y="1652"/>
                  <a:pt x="579120" y="5080"/>
                </a:cubicBezTo>
                <a:cubicBezTo>
                  <a:pt x="600178" y="22628"/>
                  <a:pt x="590035" y="21830"/>
                  <a:pt x="599440" y="40640"/>
                </a:cubicBezTo>
                <a:cubicBezTo>
                  <a:pt x="602170" y="46101"/>
                  <a:pt x="607120" y="50301"/>
                  <a:pt x="609600" y="55880"/>
                </a:cubicBezTo>
                <a:cubicBezTo>
                  <a:pt x="613950" y="65667"/>
                  <a:pt x="616683" y="76102"/>
                  <a:pt x="619760" y="86360"/>
                </a:cubicBezTo>
                <a:cubicBezTo>
                  <a:pt x="621766" y="93047"/>
                  <a:pt x="621718" y="100435"/>
                  <a:pt x="624840" y="106680"/>
                </a:cubicBezTo>
                <a:cubicBezTo>
                  <a:pt x="628626" y="114253"/>
                  <a:pt x="635000" y="120227"/>
                  <a:pt x="640080" y="127000"/>
                </a:cubicBezTo>
                <a:cubicBezTo>
                  <a:pt x="641773" y="135467"/>
                  <a:pt x="643287" y="143971"/>
                  <a:pt x="645160" y="152400"/>
                </a:cubicBezTo>
                <a:cubicBezTo>
                  <a:pt x="646675" y="159216"/>
                  <a:pt x="649337" y="165797"/>
                  <a:pt x="650240" y="172720"/>
                </a:cubicBezTo>
                <a:cubicBezTo>
                  <a:pt x="654424" y="204799"/>
                  <a:pt x="656216" y="237161"/>
                  <a:pt x="660400" y="269240"/>
                </a:cubicBezTo>
                <a:cubicBezTo>
                  <a:pt x="661303" y="276163"/>
                  <a:pt x="664444" y="282655"/>
                  <a:pt x="665480" y="289560"/>
                </a:cubicBezTo>
                <a:cubicBezTo>
                  <a:pt x="669530" y="316562"/>
                  <a:pt x="672253" y="343747"/>
                  <a:pt x="675640" y="370840"/>
                </a:cubicBezTo>
                <a:lnTo>
                  <a:pt x="675640" y="370840"/>
                </a:lnTo>
                <a:cubicBezTo>
                  <a:pt x="681126" y="453132"/>
                  <a:pt x="666599" y="425859"/>
                  <a:pt x="690880" y="462280"/>
                </a:cubicBezTo>
                <a:cubicBezTo>
                  <a:pt x="697653" y="369147"/>
                  <a:pt x="703180" y="275914"/>
                  <a:pt x="711200" y="182880"/>
                </a:cubicBezTo>
                <a:cubicBezTo>
                  <a:pt x="712530" y="167451"/>
                  <a:pt x="719787" y="165707"/>
                  <a:pt x="726440" y="152400"/>
                </a:cubicBezTo>
                <a:cubicBezTo>
                  <a:pt x="730518" y="144244"/>
                  <a:pt x="733398" y="135538"/>
                  <a:pt x="736600" y="127000"/>
                </a:cubicBezTo>
                <a:cubicBezTo>
                  <a:pt x="747161" y="98837"/>
                  <a:pt x="733588" y="123741"/>
                  <a:pt x="756920" y="96520"/>
                </a:cubicBezTo>
                <a:cubicBezTo>
                  <a:pt x="779063" y="70686"/>
                  <a:pt x="761794" y="79655"/>
                  <a:pt x="787400" y="71120"/>
                </a:cubicBezTo>
                <a:cubicBezTo>
                  <a:pt x="794173" y="64347"/>
                  <a:pt x="799750" y="56113"/>
                  <a:pt x="807720" y="50800"/>
                </a:cubicBezTo>
                <a:cubicBezTo>
                  <a:pt x="835851" y="32046"/>
                  <a:pt x="842312" y="31992"/>
                  <a:pt x="868680" y="25400"/>
                </a:cubicBezTo>
                <a:cubicBezTo>
                  <a:pt x="877147" y="30480"/>
                  <a:pt x="885707" y="35407"/>
                  <a:pt x="894080" y="40640"/>
                </a:cubicBezTo>
                <a:cubicBezTo>
                  <a:pt x="899257" y="43876"/>
                  <a:pt x="905003" y="46483"/>
                  <a:pt x="909320" y="50800"/>
                </a:cubicBezTo>
                <a:cubicBezTo>
                  <a:pt x="953889" y="95369"/>
                  <a:pt x="873391" y="31473"/>
                  <a:pt x="939800" y="81280"/>
                </a:cubicBezTo>
                <a:cubicBezTo>
                  <a:pt x="941493" y="86360"/>
                  <a:pt x="942485" y="91731"/>
                  <a:pt x="944880" y="96520"/>
                </a:cubicBezTo>
                <a:cubicBezTo>
                  <a:pt x="970389" y="147538"/>
                  <a:pt x="938482" y="69737"/>
                  <a:pt x="965200" y="132080"/>
                </a:cubicBezTo>
                <a:cubicBezTo>
                  <a:pt x="967309" y="137002"/>
                  <a:pt x="967885" y="142531"/>
                  <a:pt x="970280" y="147320"/>
                </a:cubicBezTo>
                <a:cubicBezTo>
                  <a:pt x="973010" y="152781"/>
                  <a:pt x="977710" y="157099"/>
                  <a:pt x="980440" y="162560"/>
                </a:cubicBezTo>
                <a:cubicBezTo>
                  <a:pt x="982835" y="167349"/>
                  <a:pt x="984221" y="172605"/>
                  <a:pt x="985520" y="177800"/>
                </a:cubicBezTo>
                <a:cubicBezTo>
                  <a:pt x="987614" y="186177"/>
                  <a:pt x="986739" y="195477"/>
                  <a:pt x="990600" y="203200"/>
                </a:cubicBezTo>
                <a:cubicBezTo>
                  <a:pt x="993813" y="209626"/>
                  <a:pt x="1000760" y="213360"/>
                  <a:pt x="1005840" y="218440"/>
                </a:cubicBezTo>
                <a:cubicBezTo>
                  <a:pt x="1007533" y="228600"/>
                  <a:pt x="1007663" y="239148"/>
                  <a:pt x="1010920" y="248920"/>
                </a:cubicBezTo>
                <a:cubicBezTo>
                  <a:pt x="1016910" y="266890"/>
                  <a:pt x="1026298" y="279607"/>
                  <a:pt x="1036320" y="294640"/>
                </a:cubicBezTo>
                <a:cubicBezTo>
                  <a:pt x="1038013" y="301413"/>
                  <a:pt x="1039885" y="308144"/>
                  <a:pt x="1041400" y="314960"/>
                </a:cubicBezTo>
                <a:cubicBezTo>
                  <a:pt x="1043273" y="323389"/>
                  <a:pt x="1044386" y="331983"/>
                  <a:pt x="1046480" y="340360"/>
                </a:cubicBezTo>
                <a:cubicBezTo>
                  <a:pt x="1050217" y="355309"/>
                  <a:pt x="1054451" y="361381"/>
                  <a:pt x="1061720" y="375920"/>
                </a:cubicBezTo>
                <a:cubicBezTo>
                  <a:pt x="1063413" y="387773"/>
                  <a:pt x="1063359" y="400011"/>
                  <a:pt x="1066800" y="411480"/>
                </a:cubicBezTo>
                <a:cubicBezTo>
                  <a:pt x="1068554" y="417328"/>
                  <a:pt x="1075206" y="420872"/>
                  <a:pt x="1076960" y="426720"/>
                </a:cubicBezTo>
                <a:cubicBezTo>
                  <a:pt x="1077258" y="427713"/>
                  <a:pt x="1085438" y="488976"/>
                  <a:pt x="1087120" y="492760"/>
                </a:cubicBezTo>
                <a:cubicBezTo>
                  <a:pt x="1090038" y="499325"/>
                  <a:pt x="1097280" y="502920"/>
                  <a:pt x="1102360" y="508000"/>
                </a:cubicBezTo>
                <a:cubicBezTo>
                  <a:pt x="1104053" y="514773"/>
                  <a:pt x="1106378" y="521419"/>
                  <a:pt x="1107440" y="528320"/>
                </a:cubicBezTo>
                <a:cubicBezTo>
                  <a:pt x="1110219" y="546386"/>
                  <a:pt x="1114009" y="595526"/>
                  <a:pt x="1117600" y="614680"/>
                </a:cubicBezTo>
                <a:cubicBezTo>
                  <a:pt x="1120173" y="628404"/>
                  <a:pt x="1125464" y="641546"/>
                  <a:pt x="1127760" y="655320"/>
                </a:cubicBezTo>
                <a:cubicBezTo>
                  <a:pt x="1139804" y="727585"/>
                  <a:pt x="1124013" y="637833"/>
                  <a:pt x="1143000" y="726440"/>
                </a:cubicBezTo>
                <a:cubicBezTo>
                  <a:pt x="1153729" y="776507"/>
                  <a:pt x="1142344" y="739712"/>
                  <a:pt x="1153160" y="772160"/>
                </a:cubicBezTo>
                <a:cubicBezTo>
                  <a:pt x="1174844" y="907686"/>
                  <a:pt x="1165072" y="857121"/>
                  <a:pt x="1178560" y="924560"/>
                </a:cubicBezTo>
                <a:cubicBezTo>
                  <a:pt x="1180253" y="948267"/>
                  <a:pt x="1180692" y="972096"/>
                  <a:pt x="1183640" y="995680"/>
                </a:cubicBezTo>
                <a:cubicBezTo>
                  <a:pt x="1185782" y="1012815"/>
                  <a:pt x="1191893" y="1029317"/>
                  <a:pt x="1193800" y="1046480"/>
                </a:cubicBezTo>
                <a:cubicBezTo>
                  <a:pt x="1199441" y="1097249"/>
                  <a:pt x="1198880" y="1076866"/>
                  <a:pt x="1198880" y="110744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FED2ED10-2426-4000-96B9-178A7BF3A2E7}"/>
              </a:ext>
            </a:extLst>
          </p:cNvPr>
          <p:cNvSpPr txBox="1">
            <a:spLocks/>
          </p:cNvSpPr>
          <p:nvPr/>
        </p:nvSpPr>
        <p:spPr>
          <a:xfrm>
            <a:off x="6701990" y="4325681"/>
            <a:ext cx="6252025" cy="724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100" dirty="0">
                <a:latin typeface="Adobe Garamond Pro" panose="02020502060506020403" pitchFamily="18" charset="0"/>
                <a:sym typeface="Wingdings" panose="05000000000000000000" pitchFamily="2" charset="2"/>
              </a:rPr>
              <a:t>The number of the released movie decreased every 10 years.</a:t>
            </a:r>
            <a:br>
              <a:rPr lang="en-US" altLang="ko-KR" sz="1100" dirty="0">
                <a:latin typeface="Adobe Garamond Pro" panose="02020502060506020403" pitchFamily="18" charset="0"/>
                <a:sym typeface="Wingdings" panose="05000000000000000000" pitchFamily="2" charset="2"/>
              </a:rPr>
            </a:br>
            <a:r>
              <a:rPr lang="en-US" altLang="ko-KR" sz="11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1996(start increasing),2006(local minima),2016(local minima)</a:t>
            </a:r>
          </a:p>
        </p:txBody>
      </p:sp>
    </p:spTree>
    <p:extLst>
      <p:ext uri="{BB962C8B-B14F-4D97-AF65-F5344CB8AC3E}">
        <p14:creationId xmlns:p14="http://schemas.microsoft.com/office/powerpoint/2010/main" val="249316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608577" y="6525145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828003" y="6088768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Released Day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42E3012A-9FE6-48E6-8102-43668F5E41B0}"/>
              </a:ext>
            </a:extLst>
          </p:cNvPr>
          <p:cNvSpPr txBox="1">
            <a:spLocks/>
          </p:cNvSpPr>
          <p:nvPr/>
        </p:nvSpPr>
        <p:spPr>
          <a:xfrm>
            <a:off x="7846694" y="3098671"/>
            <a:ext cx="4174977" cy="1023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Also check the number of released movies by 10 years</a:t>
            </a: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It shows the number of released movies are drastically increasing over 10 years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D88E0E-FDB9-48A7-B128-A916736B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0" y="2319851"/>
            <a:ext cx="7140558" cy="332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608577" y="6525145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828003" y="6088768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12178"/>
            <a:ext cx="20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03. Released Day Trend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42E3012A-9FE6-48E6-8102-43668F5E41B0}"/>
              </a:ext>
            </a:extLst>
          </p:cNvPr>
          <p:cNvSpPr txBox="1">
            <a:spLocks/>
          </p:cNvSpPr>
          <p:nvPr/>
        </p:nvSpPr>
        <p:spPr>
          <a:xfrm>
            <a:off x="5872752" y="1735626"/>
            <a:ext cx="6878373" cy="851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200" dirty="0">
                <a:latin typeface="Adobe Garamond Pro" panose="02020502060506020403" pitchFamily="18" charset="0"/>
                <a:sym typeface="Wingdings" panose="05000000000000000000" pitchFamily="2" charset="2"/>
              </a:rPr>
              <a:t>Check seasonality of Horror movie.</a:t>
            </a: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200" dirty="0">
                <a:latin typeface="Adobe Garamond Pro" panose="02020502060506020403" pitchFamily="18" charset="0"/>
                <a:sym typeface="Wingdings" panose="05000000000000000000" pitchFamily="2" charset="2"/>
              </a:rPr>
              <a:t>We usually see horror movie in summer, and I want to check the released date of horror movie.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6440C14-0EFB-4E56-B966-162F89F0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3" y="1735626"/>
            <a:ext cx="5497882" cy="213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B68399-560D-43A1-B764-5007E080FCF1}"/>
              </a:ext>
            </a:extLst>
          </p:cNvPr>
          <p:cNvSpPr/>
          <p:nvPr/>
        </p:nvSpPr>
        <p:spPr>
          <a:xfrm>
            <a:off x="4674492" y="1808686"/>
            <a:ext cx="580866" cy="1876592"/>
          </a:xfrm>
          <a:prstGeom prst="rect">
            <a:avLst/>
          </a:prstGeom>
          <a:solidFill>
            <a:srgbClr val="FF00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BFAF78-DBC4-4F5F-B72B-28853D91F496}"/>
              </a:ext>
            </a:extLst>
          </p:cNvPr>
          <p:cNvCxnSpPr>
            <a:cxnSpLocks/>
          </p:cNvCxnSpPr>
          <p:nvPr/>
        </p:nvCxnSpPr>
        <p:spPr>
          <a:xfrm flipH="1">
            <a:off x="4674492" y="3509689"/>
            <a:ext cx="380403" cy="614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F98E7E12-46B3-41C3-9C00-BD2C0F4C5629}"/>
              </a:ext>
            </a:extLst>
          </p:cNvPr>
          <p:cNvSpPr txBox="1">
            <a:spLocks/>
          </p:cNvSpPr>
          <p:nvPr/>
        </p:nvSpPr>
        <p:spPr>
          <a:xfrm>
            <a:off x="5872752" y="4477317"/>
            <a:ext cx="6208527" cy="1021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Checking the number of horror movies in 5 years (2009 ~ 2013).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Adobe Garamond Pro" panose="02020502060506020403" pitchFamily="18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Surprisingly, horror movies are usually released in February too.</a:t>
            </a: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The number of horror movies are increasing starts from August which is start of summer.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EA72A9-38D8-4348-9FE3-9288F333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3" y="4021798"/>
            <a:ext cx="5687658" cy="27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95C085-9526-4390-99CB-06F654E8C384}"/>
              </a:ext>
            </a:extLst>
          </p:cNvPr>
          <p:cNvSpPr/>
          <p:nvPr/>
        </p:nvSpPr>
        <p:spPr>
          <a:xfrm>
            <a:off x="1656080" y="6461664"/>
            <a:ext cx="127000" cy="292516"/>
          </a:xfrm>
          <a:custGeom>
            <a:avLst/>
            <a:gdLst>
              <a:gd name="connsiteX0" fmla="*/ 45720 w 127000"/>
              <a:gd name="connsiteY0" fmla="*/ 274416 h 292516"/>
              <a:gd name="connsiteX1" fmla="*/ 20320 w 127000"/>
              <a:gd name="connsiteY1" fmla="*/ 269336 h 292516"/>
              <a:gd name="connsiteX2" fmla="*/ 10160 w 127000"/>
              <a:gd name="connsiteY2" fmla="*/ 254096 h 292516"/>
              <a:gd name="connsiteX3" fmla="*/ 0 w 127000"/>
              <a:gd name="connsiteY3" fmla="*/ 218536 h 292516"/>
              <a:gd name="connsiteX4" fmla="*/ 5080 w 127000"/>
              <a:gd name="connsiteY4" fmla="*/ 111856 h 292516"/>
              <a:gd name="connsiteX5" fmla="*/ 25400 w 127000"/>
              <a:gd name="connsiteY5" fmla="*/ 61056 h 292516"/>
              <a:gd name="connsiteX6" fmla="*/ 30480 w 127000"/>
              <a:gd name="connsiteY6" fmla="*/ 45816 h 292516"/>
              <a:gd name="connsiteX7" fmla="*/ 45720 w 127000"/>
              <a:gd name="connsiteY7" fmla="*/ 25496 h 292516"/>
              <a:gd name="connsiteX8" fmla="*/ 50800 w 127000"/>
              <a:gd name="connsiteY8" fmla="*/ 10256 h 292516"/>
              <a:gd name="connsiteX9" fmla="*/ 91440 w 127000"/>
              <a:gd name="connsiteY9" fmla="*/ 5176 h 292516"/>
              <a:gd name="connsiteX10" fmla="*/ 106680 w 127000"/>
              <a:gd name="connsiteY10" fmla="*/ 20416 h 292516"/>
              <a:gd name="connsiteX11" fmla="*/ 111760 w 127000"/>
              <a:gd name="connsiteY11" fmla="*/ 35656 h 292516"/>
              <a:gd name="connsiteX12" fmla="*/ 127000 w 127000"/>
              <a:gd name="connsiteY12" fmla="*/ 76296 h 292516"/>
              <a:gd name="connsiteX13" fmla="*/ 121920 w 127000"/>
              <a:gd name="connsiteY13" fmla="*/ 223616 h 292516"/>
              <a:gd name="connsiteX14" fmla="*/ 101600 w 127000"/>
              <a:gd name="connsiteY14" fmla="*/ 254096 h 292516"/>
              <a:gd name="connsiteX15" fmla="*/ 81280 w 127000"/>
              <a:gd name="connsiteY15" fmla="*/ 284576 h 292516"/>
              <a:gd name="connsiteX16" fmla="*/ 45720 w 127000"/>
              <a:gd name="connsiteY16" fmla="*/ 274416 h 29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000" h="292516">
                <a:moveTo>
                  <a:pt x="45720" y="274416"/>
                </a:moveTo>
                <a:cubicBezTo>
                  <a:pt x="35560" y="271876"/>
                  <a:pt x="27817" y="273620"/>
                  <a:pt x="20320" y="269336"/>
                </a:cubicBezTo>
                <a:cubicBezTo>
                  <a:pt x="15019" y="266307"/>
                  <a:pt x="12890" y="259557"/>
                  <a:pt x="10160" y="254096"/>
                </a:cubicBezTo>
                <a:cubicBezTo>
                  <a:pt x="6516" y="246808"/>
                  <a:pt x="1628" y="225047"/>
                  <a:pt x="0" y="218536"/>
                </a:cubicBezTo>
                <a:cubicBezTo>
                  <a:pt x="1693" y="182976"/>
                  <a:pt x="-589" y="147002"/>
                  <a:pt x="5080" y="111856"/>
                </a:cubicBezTo>
                <a:cubicBezTo>
                  <a:pt x="7984" y="93851"/>
                  <a:pt x="19633" y="78358"/>
                  <a:pt x="25400" y="61056"/>
                </a:cubicBezTo>
                <a:cubicBezTo>
                  <a:pt x="27093" y="55976"/>
                  <a:pt x="27823" y="50465"/>
                  <a:pt x="30480" y="45816"/>
                </a:cubicBezTo>
                <a:cubicBezTo>
                  <a:pt x="34681" y="38465"/>
                  <a:pt x="40640" y="32269"/>
                  <a:pt x="45720" y="25496"/>
                </a:cubicBezTo>
                <a:cubicBezTo>
                  <a:pt x="47413" y="20416"/>
                  <a:pt x="47455" y="14437"/>
                  <a:pt x="50800" y="10256"/>
                </a:cubicBezTo>
                <a:cubicBezTo>
                  <a:pt x="64203" y="-6498"/>
                  <a:pt x="72811" y="1450"/>
                  <a:pt x="91440" y="5176"/>
                </a:cubicBezTo>
                <a:cubicBezTo>
                  <a:pt x="96520" y="10256"/>
                  <a:pt x="102695" y="14438"/>
                  <a:pt x="106680" y="20416"/>
                </a:cubicBezTo>
                <a:cubicBezTo>
                  <a:pt x="109650" y="24871"/>
                  <a:pt x="109651" y="30734"/>
                  <a:pt x="111760" y="35656"/>
                </a:cubicBezTo>
                <a:cubicBezTo>
                  <a:pt x="127699" y="72847"/>
                  <a:pt x="117634" y="38833"/>
                  <a:pt x="127000" y="76296"/>
                </a:cubicBezTo>
                <a:cubicBezTo>
                  <a:pt x="125307" y="125403"/>
                  <a:pt x="128869" y="174974"/>
                  <a:pt x="121920" y="223616"/>
                </a:cubicBezTo>
                <a:cubicBezTo>
                  <a:pt x="120193" y="235704"/>
                  <a:pt x="105461" y="242512"/>
                  <a:pt x="101600" y="254096"/>
                </a:cubicBezTo>
                <a:cubicBezTo>
                  <a:pt x="92959" y="280019"/>
                  <a:pt x="102036" y="260361"/>
                  <a:pt x="81280" y="284576"/>
                </a:cubicBezTo>
                <a:cubicBezTo>
                  <a:pt x="62702" y="306251"/>
                  <a:pt x="55880" y="276956"/>
                  <a:pt x="45720" y="2744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C05322E-D301-467C-B1F7-1BC91B381926}"/>
              </a:ext>
            </a:extLst>
          </p:cNvPr>
          <p:cNvSpPr/>
          <p:nvPr/>
        </p:nvSpPr>
        <p:spPr>
          <a:xfrm>
            <a:off x="2942862" y="6461664"/>
            <a:ext cx="127000" cy="292516"/>
          </a:xfrm>
          <a:custGeom>
            <a:avLst/>
            <a:gdLst>
              <a:gd name="connsiteX0" fmla="*/ 45720 w 127000"/>
              <a:gd name="connsiteY0" fmla="*/ 274416 h 292516"/>
              <a:gd name="connsiteX1" fmla="*/ 20320 w 127000"/>
              <a:gd name="connsiteY1" fmla="*/ 269336 h 292516"/>
              <a:gd name="connsiteX2" fmla="*/ 10160 w 127000"/>
              <a:gd name="connsiteY2" fmla="*/ 254096 h 292516"/>
              <a:gd name="connsiteX3" fmla="*/ 0 w 127000"/>
              <a:gd name="connsiteY3" fmla="*/ 218536 h 292516"/>
              <a:gd name="connsiteX4" fmla="*/ 5080 w 127000"/>
              <a:gd name="connsiteY4" fmla="*/ 111856 h 292516"/>
              <a:gd name="connsiteX5" fmla="*/ 25400 w 127000"/>
              <a:gd name="connsiteY5" fmla="*/ 61056 h 292516"/>
              <a:gd name="connsiteX6" fmla="*/ 30480 w 127000"/>
              <a:gd name="connsiteY6" fmla="*/ 45816 h 292516"/>
              <a:gd name="connsiteX7" fmla="*/ 45720 w 127000"/>
              <a:gd name="connsiteY7" fmla="*/ 25496 h 292516"/>
              <a:gd name="connsiteX8" fmla="*/ 50800 w 127000"/>
              <a:gd name="connsiteY8" fmla="*/ 10256 h 292516"/>
              <a:gd name="connsiteX9" fmla="*/ 91440 w 127000"/>
              <a:gd name="connsiteY9" fmla="*/ 5176 h 292516"/>
              <a:gd name="connsiteX10" fmla="*/ 106680 w 127000"/>
              <a:gd name="connsiteY10" fmla="*/ 20416 h 292516"/>
              <a:gd name="connsiteX11" fmla="*/ 111760 w 127000"/>
              <a:gd name="connsiteY11" fmla="*/ 35656 h 292516"/>
              <a:gd name="connsiteX12" fmla="*/ 127000 w 127000"/>
              <a:gd name="connsiteY12" fmla="*/ 76296 h 292516"/>
              <a:gd name="connsiteX13" fmla="*/ 121920 w 127000"/>
              <a:gd name="connsiteY13" fmla="*/ 223616 h 292516"/>
              <a:gd name="connsiteX14" fmla="*/ 101600 w 127000"/>
              <a:gd name="connsiteY14" fmla="*/ 254096 h 292516"/>
              <a:gd name="connsiteX15" fmla="*/ 81280 w 127000"/>
              <a:gd name="connsiteY15" fmla="*/ 284576 h 292516"/>
              <a:gd name="connsiteX16" fmla="*/ 45720 w 127000"/>
              <a:gd name="connsiteY16" fmla="*/ 274416 h 29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000" h="292516">
                <a:moveTo>
                  <a:pt x="45720" y="274416"/>
                </a:moveTo>
                <a:cubicBezTo>
                  <a:pt x="35560" y="271876"/>
                  <a:pt x="27817" y="273620"/>
                  <a:pt x="20320" y="269336"/>
                </a:cubicBezTo>
                <a:cubicBezTo>
                  <a:pt x="15019" y="266307"/>
                  <a:pt x="12890" y="259557"/>
                  <a:pt x="10160" y="254096"/>
                </a:cubicBezTo>
                <a:cubicBezTo>
                  <a:pt x="6516" y="246808"/>
                  <a:pt x="1628" y="225047"/>
                  <a:pt x="0" y="218536"/>
                </a:cubicBezTo>
                <a:cubicBezTo>
                  <a:pt x="1693" y="182976"/>
                  <a:pt x="-589" y="147002"/>
                  <a:pt x="5080" y="111856"/>
                </a:cubicBezTo>
                <a:cubicBezTo>
                  <a:pt x="7984" y="93851"/>
                  <a:pt x="19633" y="78358"/>
                  <a:pt x="25400" y="61056"/>
                </a:cubicBezTo>
                <a:cubicBezTo>
                  <a:pt x="27093" y="55976"/>
                  <a:pt x="27823" y="50465"/>
                  <a:pt x="30480" y="45816"/>
                </a:cubicBezTo>
                <a:cubicBezTo>
                  <a:pt x="34681" y="38465"/>
                  <a:pt x="40640" y="32269"/>
                  <a:pt x="45720" y="25496"/>
                </a:cubicBezTo>
                <a:cubicBezTo>
                  <a:pt x="47413" y="20416"/>
                  <a:pt x="47455" y="14437"/>
                  <a:pt x="50800" y="10256"/>
                </a:cubicBezTo>
                <a:cubicBezTo>
                  <a:pt x="64203" y="-6498"/>
                  <a:pt x="72811" y="1450"/>
                  <a:pt x="91440" y="5176"/>
                </a:cubicBezTo>
                <a:cubicBezTo>
                  <a:pt x="96520" y="10256"/>
                  <a:pt x="102695" y="14438"/>
                  <a:pt x="106680" y="20416"/>
                </a:cubicBezTo>
                <a:cubicBezTo>
                  <a:pt x="109650" y="24871"/>
                  <a:pt x="109651" y="30734"/>
                  <a:pt x="111760" y="35656"/>
                </a:cubicBezTo>
                <a:cubicBezTo>
                  <a:pt x="127699" y="72847"/>
                  <a:pt x="117634" y="38833"/>
                  <a:pt x="127000" y="76296"/>
                </a:cubicBezTo>
                <a:cubicBezTo>
                  <a:pt x="125307" y="125403"/>
                  <a:pt x="128869" y="174974"/>
                  <a:pt x="121920" y="223616"/>
                </a:cubicBezTo>
                <a:cubicBezTo>
                  <a:pt x="120193" y="235704"/>
                  <a:pt x="105461" y="242512"/>
                  <a:pt x="101600" y="254096"/>
                </a:cubicBezTo>
                <a:cubicBezTo>
                  <a:pt x="92959" y="280019"/>
                  <a:pt x="102036" y="260361"/>
                  <a:pt x="81280" y="284576"/>
                </a:cubicBezTo>
                <a:cubicBezTo>
                  <a:pt x="62702" y="306251"/>
                  <a:pt x="55880" y="276956"/>
                  <a:pt x="45720" y="2744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785A252A-F642-472B-9433-A3F49A057040}"/>
              </a:ext>
            </a:extLst>
          </p:cNvPr>
          <p:cNvSpPr/>
          <p:nvPr/>
        </p:nvSpPr>
        <p:spPr>
          <a:xfrm>
            <a:off x="4205786" y="6461664"/>
            <a:ext cx="127000" cy="292516"/>
          </a:xfrm>
          <a:custGeom>
            <a:avLst/>
            <a:gdLst>
              <a:gd name="connsiteX0" fmla="*/ 45720 w 127000"/>
              <a:gd name="connsiteY0" fmla="*/ 274416 h 292516"/>
              <a:gd name="connsiteX1" fmla="*/ 20320 w 127000"/>
              <a:gd name="connsiteY1" fmla="*/ 269336 h 292516"/>
              <a:gd name="connsiteX2" fmla="*/ 10160 w 127000"/>
              <a:gd name="connsiteY2" fmla="*/ 254096 h 292516"/>
              <a:gd name="connsiteX3" fmla="*/ 0 w 127000"/>
              <a:gd name="connsiteY3" fmla="*/ 218536 h 292516"/>
              <a:gd name="connsiteX4" fmla="*/ 5080 w 127000"/>
              <a:gd name="connsiteY4" fmla="*/ 111856 h 292516"/>
              <a:gd name="connsiteX5" fmla="*/ 25400 w 127000"/>
              <a:gd name="connsiteY5" fmla="*/ 61056 h 292516"/>
              <a:gd name="connsiteX6" fmla="*/ 30480 w 127000"/>
              <a:gd name="connsiteY6" fmla="*/ 45816 h 292516"/>
              <a:gd name="connsiteX7" fmla="*/ 45720 w 127000"/>
              <a:gd name="connsiteY7" fmla="*/ 25496 h 292516"/>
              <a:gd name="connsiteX8" fmla="*/ 50800 w 127000"/>
              <a:gd name="connsiteY8" fmla="*/ 10256 h 292516"/>
              <a:gd name="connsiteX9" fmla="*/ 91440 w 127000"/>
              <a:gd name="connsiteY9" fmla="*/ 5176 h 292516"/>
              <a:gd name="connsiteX10" fmla="*/ 106680 w 127000"/>
              <a:gd name="connsiteY10" fmla="*/ 20416 h 292516"/>
              <a:gd name="connsiteX11" fmla="*/ 111760 w 127000"/>
              <a:gd name="connsiteY11" fmla="*/ 35656 h 292516"/>
              <a:gd name="connsiteX12" fmla="*/ 127000 w 127000"/>
              <a:gd name="connsiteY12" fmla="*/ 76296 h 292516"/>
              <a:gd name="connsiteX13" fmla="*/ 121920 w 127000"/>
              <a:gd name="connsiteY13" fmla="*/ 223616 h 292516"/>
              <a:gd name="connsiteX14" fmla="*/ 101600 w 127000"/>
              <a:gd name="connsiteY14" fmla="*/ 254096 h 292516"/>
              <a:gd name="connsiteX15" fmla="*/ 81280 w 127000"/>
              <a:gd name="connsiteY15" fmla="*/ 284576 h 292516"/>
              <a:gd name="connsiteX16" fmla="*/ 45720 w 127000"/>
              <a:gd name="connsiteY16" fmla="*/ 274416 h 29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000" h="292516">
                <a:moveTo>
                  <a:pt x="45720" y="274416"/>
                </a:moveTo>
                <a:cubicBezTo>
                  <a:pt x="35560" y="271876"/>
                  <a:pt x="27817" y="273620"/>
                  <a:pt x="20320" y="269336"/>
                </a:cubicBezTo>
                <a:cubicBezTo>
                  <a:pt x="15019" y="266307"/>
                  <a:pt x="12890" y="259557"/>
                  <a:pt x="10160" y="254096"/>
                </a:cubicBezTo>
                <a:cubicBezTo>
                  <a:pt x="6516" y="246808"/>
                  <a:pt x="1628" y="225047"/>
                  <a:pt x="0" y="218536"/>
                </a:cubicBezTo>
                <a:cubicBezTo>
                  <a:pt x="1693" y="182976"/>
                  <a:pt x="-589" y="147002"/>
                  <a:pt x="5080" y="111856"/>
                </a:cubicBezTo>
                <a:cubicBezTo>
                  <a:pt x="7984" y="93851"/>
                  <a:pt x="19633" y="78358"/>
                  <a:pt x="25400" y="61056"/>
                </a:cubicBezTo>
                <a:cubicBezTo>
                  <a:pt x="27093" y="55976"/>
                  <a:pt x="27823" y="50465"/>
                  <a:pt x="30480" y="45816"/>
                </a:cubicBezTo>
                <a:cubicBezTo>
                  <a:pt x="34681" y="38465"/>
                  <a:pt x="40640" y="32269"/>
                  <a:pt x="45720" y="25496"/>
                </a:cubicBezTo>
                <a:cubicBezTo>
                  <a:pt x="47413" y="20416"/>
                  <a:pt x="47455" y="14437"/>
                  <a:pt x="50800" y="10256"/>
                </a:cubicBezTo>
                <a:cubicBezTo>
                  <a:pt x="64203" y="-6498"/>
                  <a:pt x="72811" y="1450"/>
                  <a:pt x="91440" y="5176"/>
                </a:cubicBezTo>
                <a:cubicBezTo>
                  <a:pt x="96520" y="10256"/>
                  <a:pt x="102695" y="14438"/>
                  <a:pt x="106680" y="20416"/>
                </a:cubicBezTo>
                <a:cubicBezTo>
                  <a:pt x="109650" y="24871"/>
                  <a:pt x="109651" y="30734"/>
                  <a:pt x="111760" y="35656"/>
                </a:cubicBezTo>
                <a:cubicBezTo>
                  <a:pt x="127699" y="72847"/>
                  <a:pt x="117634" y="38833"/>
                  <a:pt x="127000" y="76296"/>
                </a:cubicBezTo>
                <a:cubicBezTo>
                  <a:pt x="125307" y="125403"/>
                  <a:pt x="128869" y="174974"/>
                  <a:pt x="121920" y="223616"/>
                </a:cubicBezTo>
                <a:cubicBezTo>
                  <a:pt x="120193" y="235704"/>
                  <a:pt x="105461" y="242512"/>
                  <a:pt x="101600" y="254096"/>
                </a:cubicBezTo>
                <a:cubicBezTo>
                  <a:pt x="92959" y="280019"/>
                  <a:pt x="102036" y="260361"/>
                  <a:pt x="81280" y="284576"/>
                </a:cubicBezTo>
                <a:cubicBezTo>
                  <a:pt x="62702" y="306251"/>
                  <a:pt x="55880" y="276956"/>
                  <a:pt x="45720" y="2744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5407BCE-774F-479D-8200-A8E30086DE2C}"/>
              </a:ext>
            </a:extLst>
          </p:cNvPr>
          <p:cNvCxnSpPr>
            <a:cxnSpLocks/>
          </p:cNvCxnSpPr>
          <p:nvPr/>
        </p:nvCxnSpPr>
        <p:spPr>
          <a:xfrm flipV="1">
            <a:off x="1603568" y="4384040"/>
            <a:ext cx="321752" cy="820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1425C61-0D2B-4E7F-B933-60C5B7F8CB2C}"/>
              </a:ext>
            </a:extLst>
          </p:cNvPr>
          <p:cNvCxnSpPr>
            <a:cxnSpLocks/>
          </p:cNvCxnSpPr>
          <p:nvPr/>
        </p:nvCxnSpPr>
        <p:spPr>
          <a:xfrm flipV="1">
            <a:off x="2821859" y="4830377"/>
            <a:ext cx="191832" cy="1021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EC48395-B314-42FD-B645-2FCDACC72C51}"/>
              </a:ext>
            </a:extLst>
          </p:cNvPr>
          <p:cNvCxnSpPr>
            <a:cxnSpLocks/>
          </p:cNvCxnSpPr>
          <p:nvPr/>
        </p:nvCxnSpPr>
        <p:spPr>
          <a:xfrm flipV="1">
            <a:off x="4148189" y="5146040"/>
            <a:ext cx="184597" cy="70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020FB4-FC62-4F1B-BCEE-D375F7F0253C}"/>
              </a:ext>
            </a:extLst>
          </p:cNvPr>
          <p:cNvSpPr/>
          <p:nvPr/>
        </p:nvSpPr>
        <p:spPr>
          <a:xfrm>
            <a:off x="240522" y="6253695"/>
            <a:ext cx="132760" cy="526694"/>
          </a:xfrm>
          <a:prstGeom prst="rect">
            <a:avLst/>
          </a:prstGeom>
          <a:solidFill>
            <a:srgbClr val="BFBFFF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FE5A91B-3D53-48BF-8843-32B4A5787715}"/>
              </a:ext>
            </a:extLst>
          </p:cNvPr>
          <p:cNvSpPr/>
          <p:nvPr/>
        </p:nvSpPr>
        <p:spPr>
          <a:xfrm>
            <a:off x="592988" y="6463602"/>
            <a:ext cx="127000" cy="292516"/>
          </a:xfrm>
          <a:custGeom>
            <a:avLst/>
            <a:gdLst>
              <a:gd name="connsiteX0" fmla="*/ 45720 w 127000"/>
              <a:gd name="connsiteY0" fmla="*/ 274416 h 292516"/>
              <a:gd name="connsiteX1" fmla="*/ 20320 w 127000"/>
              <a:gd name="connsiteY1" fmla="*/ 269336 h 292516"/>
              <a:gd name="connsiteX2" fmla="*/ 10160 w 127000"/>
              <a:gd name="connsiteY2" fmla="*/ 254096 h 292516"/>
              <a:gd name="connsiteX3" fmla="*/ 0 w 127000"/>
              <a:gd name="connsiteY3" fmla="*/ 218536 h 292516"/>
              <a:gd name="connsiteX4" fmla="*/ 5080 w 127000"/>
              <a:gd name="connsiteY4" fmla="*/ 111856 h 292516"/>
              <a:gd name="connsiteX5" fmla="*/ 25400 w 127000"/>
              <a:gd name="connsiteY5" fmla="*/ 61056 h 292516"/>
              <a:gd name="connsiteX6" fmla="*/ 30480 w 127000"/>
              <a:gd name="connsiteY6" fmla="*/ 45816 h 292516"/>
              <a:gd name="connsiteX7" fmla="*/ 45720 w 127000"/>
              <a:gd name="connsiteY7" fmla="*/ 25496 h 292516"/>
              <a:gd name="connsiteX8" fmla="*/ 50800 w 127000"/>
              <a:gd name="connsiteY8" fmla="*/ 10256 h 292516"/>
              <a:gd name="connsiteX9" fmla="*/ 91440 w 127000"/>
              <a:gd name="connsiteY9" fmla="*/ 5176 h 292516"/>
              <a:gd name="connsiteX10" fmla="*/ 106680 w 127000"/>
              <a:gd name="connsiteY10" fmla="*/ 20416 h 292516"/>
              <a:gd name="connsiteX11" fmla="*/ 111760 w 127000"/>
              <a:gd name="connsiteY11" fmla="*/ 35656 h 292516"/>
              <a:gd name="connsiteX12" fmla="*/ 127000 w 127000"/>
              <a:gd name="connsiteY12" fmla="*/ 76296 h 292516"/>
              <a:gd name="connsiteX13" fmla="*/ 121920 w 127000"/>
              <a:gd name="connsiteY13" fmla="*/ 223616 h 292516"/>
              <a:gd name="connsiteX14" fmla="*/ 101600 w 127000"/>
              <a:gd name="connsiteY14" fmla="*/ 254096 h 292516"/>
              <a:gd name="connsiteX15" fmla="*/ 81280 w 127000"/>
              <a:gd name="connsiteY15" fmla="*/ 284576 h 292516"/>
              <a:gd name="connsiteX16" fmla="*/ 45720 w 127000"/>
              <a:gd name="connsiteY16" fmla="*/ 274416 h 29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000" h="292516">
                <a:moveTo>
                  <a:pt x="45720" y="274416"/>
                </a:moveTo>
                <a:cubicBezTo>
                  <a:pt x="35560" y="271876"/>
                  <a:pt x="27817" y="273620"/>
                  <a:pt x="20320" y="269336"/>
                </a:cubicBezTo>
                <a:cubicBezTo>
                  <a:pt x="15019" y="266307"/>
                  <a:pt x="12890" y="259557"/>
                  <a:pt x="10160" y="254096"/>
                </a:cubicBezTo>
                <a:cubicBezTo>
                  <a:pt x="6516" y="246808"/>
                  <a:pt x="1628" y="225047"/>
                  <a:pt x="0" y="218536"/>
                </a:cubicBezTo>
                <a:cubicBezTo>
                  <a:pt x="1693" y="182976"/>
                  <a:pt x="-589" y="147002"/>
                  <a:pt x="5080" y="111856"/>
                </a:cubicBezTo>
                <a:cubicBezTo>
                  <a:pt x="7984" y="93851"/>
                  <a:pt x="19633" y="78358"/>
                  <a:pt x="25400" y="61056"/>
                </a:cubicBezTo>
                <a:cubicBezTo>
                  <a:pt x="27093" y="55976"/>
                  <a:pt x="27823" y="50465"/>
                  <a:pt x="30480" y="45816"/>
                </a:cubicBezTo>
                <a:cubicBezTo>
                  <a:pt x="34681" y="38465"/>
                  <a:pt x="40640" y="32269"/>
                  <a:pt x="45720" y="25496"/>
                </a:cubicBezTo>
                <a:cubicBezTo>
                  <a:pt x="47413" y="20416"/>
                  <a:pt x="47455" y="14437"/>
                  <a:pt x="50800" y="10256"/>
                </a:cubicBezTo>
                <a:cubicBezTo>
                  <a:pt x="64203" y="-6498"/>
                  <a:pt x="72811" y="1450"/>
                  <a:pt x="91440" y="5176"/>
                </a:cubicBezTo>
                <a:cubicBezTo>
                  <a:pt x="96520" y="10256"/>
                  <a:pt x="102695" y="14438"/>
                  <a:pt x="106680" y="20416"/>
                </a:cubicBezTo>
                <a:cubicBezTo>
                  <a:pt x="109650" y="24871"/>
                  <a:pt x="109651" y="30734"/>
                  <a:pt x="111760" y="35656"/>
                </a:cubicBezTo>
                <a:cubicBezTo>
                  <a:pt x="127699" y="72847"/>
                  <a:pt x="117634" y="38833"/>
                  <a:pt x="127000" y="76296"/>
                </a:cubicBezTo>
                <a:cubicBezTo>
                  <a:pt x="125307" y="125403"/>
                  <a:pt x="128869" y="174974"/>
                  <a:pt x="121920" y="223616"/>
                </a:cubicBezTo>
                <a:cubicBezTo>
                  <a:pt x="120193" y="235704"/>
                  <a:pt x="105461" y="242512"/>
                  <a:pt x="101600" y="254096"/>
                </a:cubicBezTo>
                <a:cubicBezTo>
                  <a:pt x="92959" y="280019"/>
                  <a:pt x="102036" y="260361"/>
                  <a:pt x="81280" y="284576"/>
                </a:cubicBezTo>
                <a:cubicBezTo>
                  <a:pt x="62702" y="306251"/>
                  <a:pt x="55880" y="276956"/>
                  <a:pt x="45720" y="2744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294B588-0B77-4A4D-8FE8-37F19A445D5C}"/>
              </a:ext>
            </a:extLst>
          </p:cNvPr>
          <p:cNvCxnSpPr>
            <a:cxnSpLocks/>
          </p:cNvCxnSpPr>
          <p:nvPr/>
        </p:nvCxnSpPr>
        <p:spPr>
          <a:xfrm flipV="1">
            <a:off x="546153" y="4651248"/>
            <a:ext cx="237002" cy="84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4DDC82-B711-4331-8B53-12246A22E847}"/>
              </a:ext>
            </a:extLst>
          </p:cNvPr>
          <p:cNvSpPr/>
          <p:nvPr/>
        </p:nvSpPr>
        <p:spPr>
          <a:xfrm>
            <a:off x="4731933" y="6253695"/>
            <a:ext cx="132760" cy="526694"/>
          </a:xfrm>
          <a:prstGeom prst="rect">
            <a:avLst/>
          </a:prstGeom>
          <a:solidFill>
            <a:srgbClr val="BFBFFF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DF4D2ADA-F627-47EB-B5AA-54F290DFE18C}"/>
              </a:ext>
            </a:extLst>
          </p:cNvPr>
          <p:cNvSpPr/>
          <p:nvPr/>
        </p:nvSpPr>
        <p:spPr>
          <a:xfrm>
            <a:off x="5485248" y="6461664"/>
            <a:ext cx="127000" cy="292516"/>
          </a:xfrm>
          <a:custGeom>
            <a:avLst/>
            <a:gdLst>
              <a:gd name="connsiteX0" fmla="*/ 45720 w 127000"/>
              <a:gd name="connsiteY0" fmla="*/ 274416 h 292516"/>
              <a:gd name="connsiteX1" fmla="*/ 20320 w 127000"/>
              <a:gd name="connsiteY1" fmla="*/ 269336 h 292516"/>
              <a:gd name="connsiteX2" fmla="*/ 10160 w 127000"/>
              <a:gd name="connsiteY2" fmla="*/ 254096 h 292516"/>
              <a:gd name="connsiteX3" fmla="*/ 0 w 127000"/>
              <a:gd name="connsiteY3" fmla="*/ 218536 h 292516"/>
              <a:gd name="connsiteX4" fmla="*/ 5080 w 127000"/>
              <a:gd name="connsiteY4" fmla="*/ 111856 h 292516"/>
              <a:gd name="connsiteX5" fmla="*/ 25400 w 127000"/>
              <a:gd name="connsiteY5" fmla="*/ 61056 h 292516"/>
              <a:gd name="connsiteX6" fmla="*/ 30480 w 127000"/>
              <a:gd name="connsiteY6" fmla="*/ 45816 h 292516"/>
              <a:gd name="connsiteX7" fmla="*/ 45720 w 127000"/>
              <a:gd name="connsiteY7" fmla="*/ 25496 h 292516"/>
              <a:gd name="connsiteX8" fmla="*/ 50800 w 127000"/>
              <a:gd name="connsiteY8" fmla="*/ 10256 h 292516"/>
              <a:gd name="connsiteX9" fmla="*/ 91440 w 127000"/>
              <a:gd name="connsiteY9" fmla="*/ 5176 h 292516"/>
              <a:gd name="connsiteX10" fmla="*/ 106680 w 127000"/>
              <a:gd name="connsiteY10" fmla="*/ 20416 h 292516"/>
              <a:gd name="connsiteX11" fmla="*/ 111760 w 127000"/>
              <a:gd name="connsiteY11" fmla="*/ 35656 h 292516"/>
              <a:gd name="connsiteX12" fmla="*/ 127000 w 127000"/>
              <a:gd name="connsiteY12" fmla="*/ 76296 h 292516"/>
              <a:gd name="connsiteX13" fmla="*/ 121920 w 127000"/>
              <a:gd name="connsiteY13" fmla="*/ 223616 h 292516"/>
              <a:gd name="connsiteX14" fmla="*/ 101600 w 127000"/>
              <a:gd name="connsiteY14" fmla="*/ 254096 h 292516"/>
              <a:gd name="connsiteX15" fmla="*/ 81280 w 127000"/>
              <a:gd name="connsiteY15" fmla="*/ 284576 h 292516"/>
              <a:gd name="connsiteX16" fmla="*/ 45720 w 127000"/>
              <a:gd name="connsiteY16" fmla="*/ 274416 h 29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7000" h="292516">
                <a:moveTo>
                  <a:pt x="45720" y="274416"/>
                </a:moveTo>
                <a:cubicBezTo>
                  <a:pt x="35560" y="271876"/>
                  <a:pt x="27817" y="273620"/>
                  <a:pt x="20320" y="269336"/>
                </a:cubicBezTo>
                <a:cubicBezTo>
                  <a:pt x="15019" y="266307"/>
                  <a:pt x="12890" y="259557"/>
                  <a:pt x="10160" y="254096"/>
                </a:cubicBezTo>
                <a:cubicBezTo>
                  <a:pt x="6516" y="246808"/>
                  <a:pt x="1628" y="225047"/>
                  <a:pt x="0" y="218536"/>
                </a:cubicBezTo>
                <a:cubicBezTo>
                  <a:pt x="1693" y="182976"/>
                  <a:pt x="-589" y="147002"/>
                  <a:pt x="5080" y="111856"/>
                </a:cubicBezTo>
                <a:cubicBezTo>
                  <a:pt x="7984" y="93851"/>
                  <a:pt x="19633" y="78358"/>
                  <a:pt x="25400" y="61056"/>
                </a:cubicBezTo>
                <a:cubicBezTo>
                  <a:pt x="27093" y="55976"/>
                  <a:pt x="27823" y="50465"/>
                  <a:pt x="30480" y="45816"/>
                </a:cubicBezTo>
                <a:cubicBezTo>
                  <a:pt x="34681" y="38465"/>
                  <a:pt x="40640" y="32269"/>
                  <a:pt x="45720" y="25496"/>
                </a:cubicBezTo>
                <a:cubicBezTo>
                  <a:pt x="47413" y="20416"/>
                  <a:pt x="47455" y="14437"/>
                  <a:pt x="50800" y="10256"/>
                </a:cubicBezTo>
                <a:cubicBezTo>
                  <a:pt x="64203" y="-6498"/>
                  <a:pt x="72811" y="1450"/>
                  <a:pt x="91440" y="5176"/>
                </a:cubicBezTo>
                <a:cubicBezTo>
                  <a:pt x="96520" y="10256"/>
                  <a:pt x="102695" y="14438"/>
                  <a:pt x="106680" y="20416"/>
                </a:cubicBezTo>
                <a:cubicBezTo>
                  <a:pt x="109650" y="24871"/>
                  <a:pt x="109651" y="30734"/>
                  <a:pt x="111760" y="35656"/>
                </a:cubicBezTo>
                <a:cubicBezTo>
                  <a:pt x="127699" y="72847"/>
                  <a:pt x="117634" y="38833"/>
                  <a:pt x="127000" y="76296"/>
                </a:cubicBezTo>
                <a:cubicBezTo>
                  <a:pt x="125307" y="125403"/>
                  <a:pt x="128869" y="174974"/>
                  <a:pt x="121920" y="223616"/>
                </a:cubicBezTo>
                <a:cubicBezTo>
                  <a:pt x="120193" y="235704"/>
                  <a:pt x="105461" y="242512"/>
                  <a:pt x="101600" y="254096"/>
                </a:cubicBezTo>
                <a:cubicBezTo>
                  <a:pt x="92959" y="280019"/>
                  <a:pt x="102036" y="260361"/>
                  <a:pt x="81280" y="284576"/>
                </a:cubicBezTo>
                <a:cubicBezTo>
                  <a:pt x="62702" y="306251"/>
                  <a:pt x="55880" y="276956"/>
                  <a:pt x="45720" y="27441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2489B4-5AAC-4D03-9ACD-91FD732E6F20}"/>
              </a:ext>
            </a:extLst>
          </p:cNvPr>
          <p:cNvCxnSpPr>
            <a:cxnSpLocks/>
          </p:cNvCxnSpPr>
          <p:nvPr/>
        </p:nvCxnSpPr>
        <p:spPr>
          <a:xfrm flipV="1">
            <a:off x="5397951" y="5405826"/>
            <a:ext cx="150797" cy="513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3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E4AF63-5DB4-41E2-8997-D38329C24800}"/>
              </a:ext>
            </a:extLst>
          </p:cNvPr>
          <p:cNvCxnSpPr>
            <a:cxnSpLocks/>
          </p:cNvCxnSpPr>
          <p:nvPr/>
        </p:nvCxnSpPr>
        <p:spPr>
          <a:xfrm>
            <a:off x="1707081" y="1823591"/>
            <a:ext cx="0" cy="5034409"/>
          </a:xfrm>
          <a:prstGeom prst="line">
            <a:avLst/>
          </a:prstGeom>
          <a:ln w="12700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A72221-17FB-4F9F-8634-08A218F233CC}"/>
              </a:ext>
            </a:extLst>
          </p:cNvPr>
          <p:cNvSpPr txBox="1"/>
          <p:nvPr/>
        </p:nvSpPr>
        <p:spPr>
          <a:xfrm>
            <a:off x="1737679" y="1221020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Noto Sans Med" panose="020B0602040504020204" pitchFamily="34"/>
                <a:cs typeface="Noto Sans Med" panose="020B0602040504020204" pitchFamily="34"/>
              </a:rPr>
              <a:t>INDEX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2C527-B21C-49EE-8FD7-987D3118B4C8}"/>
              </a:ext>
            </a:extLst>
          </p:cNvPr>
          <p:cNvSpPr txBox="1"/>
          <p:nvPr/>
        </p:nvSpPr>
        <p:spPr>
          <a:xfrm>
            <a:off x="2014716" y="2360347"/>
            <a:ext cx="20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01. TMDB Dataset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0671E-8068-4A60-8BFF-7B5610B94C25}"/>
              </a:ext>
            </a:extLst>
          </p:cNvPr>
          <p:cNvSpPr txBox="1"/>
          <p:nvPr/>
        </p:nvSpPr>
        <p:spPr>
          <a:xfrm>
            <a:off x="2014716" y="2934926"/>
            <a:ext cx="244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02. Data Pre-Processing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B884A-1F0B-43B3-B3BB-9D7B5E343095}"/>
              </a:ext>
            </a:extLst>
          </p:cNvPr>
          <p:cNvSpPr txBox="1"/>
          <p:nvPr/>
        </p:nvSpPr>
        <p:spPr>
          <a:xfrm>
            <a:off x="2059539" y="4012752"/>
            <a:ext cx="176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03. Movie Trend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0728F2-FD54-4877-AE05-D5B589C40A48}"/>
              </a:ext>
            </a:extLst>
          </p:cNvPr>
          <p:cNvSpPr/>
          <p:nvPr/>
        </p:nvSpPr>
        <p:spPr>
          <a:xfrm>
            <a:off x="1649686" y="1766196"/>
            <a:ext cx="114791" cy="114791"/>
          </a:xfrm>
          <a:prstGeom prst="ellipse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dobe Garamond Pro" panose="02020502060506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5B218-DACC-4B69-B749-C227B3584F95}"/>
              </a:ext>
            </a:extLst>
          </p:cNvPr>
          <p:cNvSpPr txBox="1"/>
          <p:nvPr/>
        </p:nvSpPr>
        <p:spPr>
          <a:xfrm>
            <a:off x="2281727" y="3250459"/>
            <a:ext cx="181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02-1. Merge Dataset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B23F8-EBE9-4937-B859-F44A58B5B99E}"/>
              </a:ext>
            </a:extLst>
          </p:cNvPr>
          <p:cNvSpPr txBox="1"/>
          <p:nvPr/>
        </p:nvSpPr>
        <p:spPr>
          <a:xfrm>
            <a:off x="2059539" y="4576161"/>
            <a:ext cx="219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04. Revenue Analysis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034B5-5001-4B76-905A-F4F8A4D590F6}"/>
              </a:ext>
            </a:extLst>
          </p:cNvPr>
          <p:cNvSpPr txBox="1"/>
          <p:nvPr/>
        </p:nvSpPr>
        <p:spPr>
          <a:xfrm>
            <a:off x="2326550" y="4951088"/>
            <a:ext cx="1431674" cy="33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04-1. Modeling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A73887D-7C04-44FA-B095-EB7925954A7C}"/>
              </a:ext>
            </a:extLst>
          </p:cNvPr>
          <p:cNvSpPr txBox="1"/>
          <p:nvPr/>
        </p:nvSpPr>
        <p:spPr>
          <a:xfrm>
            <a:off x="2281727" y="3586494"/>
            <a:ext cx="1818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02-2. Cleaning Data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C258E-B96C-409A-BD65-0CDDD1E6A168}"/>
              </a:ext>
            </a:extLst>
          </p:cNvPr>
          <p:cNvSpPr txBox="1"/>
          <p:nvPr/>
        </p:nvSpPr>
        <p:spPr>
          <a:xfrm>
            <a:off x="2326550" y="528629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04-2. Analysis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C7FE46-C491-41DB-B1A9-772A067557F3}"/>
              </a:ext>
            </a:extLst>
          </p:cNvPr>
          <p:cNvSpPr txBox="1"/>
          <p:nvPr/>
        </p:nvSpPr>
        <p:spPr>
          <a:xfrm>
            <a:off x="2059539" y="5769628"/>
            <a:ext cx="202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cs typeface="Noto Sans Med" panose="020B0602040504020204" pitchFamily="34"/>
              </a:rPr>
              <a:t>05. Future Analysis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084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10217827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F5CE2F-8C27-4411-8ACA-44574BF527A3}"/>
              </a:ext>
            </a:extLst>
          </p:cNvPr>
          <p:cNvSpPr/>
          <p:nvPr/>
        </p:nvSpPr>
        <p:spPr>
          <a:xfrm>
            <a:off x="9311939" y="1293737"/>
            <a:ext cx="728447" cy="250148"/>
          </a:xfrm>
          <a:prstGeom prst="rect">
            <a:avLst/>
          </a:prstGeom>
          <a:solidFill>
            <a:srgbClr val="FFBFB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8E1302E-BC65-4ACD-8B82-56424557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" y="1668417"/>
            <a:ext cx="5380246" cy="459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1410EE37-BABF-453D-A384-3BA292E0654E}"/>
              </a:ext>
            </a:extLst>
          </p:cNvPr>
          <p:cNvSpPr txBox="1">
            <a:spLocks/>
          </p:cNvSpPr>
          <p:nvPr/>
        </p:nvSpPr>
        <p:spPr>
          <a:xfrm>
            <a:off x="10039872" y="1195467"/>
            <a:ext cx="1967191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Power Law Distribution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C5182F3-581E-40BA-8041-41D7508654FB}"/>
              </a:ext>
            </a:extLst>
          </p:cNvPr>
          <p:cNvSpPr/>
          <p:nvPr/>
        </p:nvSpPr>
        <p:spPr>
          <a:xfrm>
            <a:off x="5719952" y="3296609"/>
            <a:ext cx="431461" cy="454891"/>
          </a:xfrm>
          <a:prstGeom prst="rightArrow">
            <a:avLst/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1180E88-9498-4E59-AC53-32473778C301}"/>
              </a:ext>
            </a:extLst>
          </p:cNvPr>
          <p:cNvSpPr txBox="1">
            <a:spLocks/>
          </p:cNvSpPr>
          <p:nvPr/>
        </p:nvSpPr>
        <p:spPr>
          <a:xfrm>
            <a:off x="5298573" y="3751500"/>
            <a:ext cx="1967191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Take logarithm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B62B9CE-F2FC-4BAD-BD5E-331C74129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38" y="1703481"/>
            <a:ext cx="5473066" cy="46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FCE5A7-28C6-4836-8E6A-E50A37567014}"/>
              </a:ext>
            </a:extLst>
          </p:cNvPr>
          <p:cNvSpPr/>
          <p:nvPr/>
        </p:nvSpPr>
        <p:spPr>
          <a:xfrm>
            <a:off x="1510044" y="5107431"/>
            <a:ext cx="4311504" cy="1363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B56F16-067D-487C-8A48-3CAE14AD1A38}"/>
              </a:ext>
            </a:extLst>
          </p:cNvPr>
          <p:cNvSpPr/>
          <p:nvPr/>
        </p:nvSpPr>
        <p:spPr>
          <a:xfrm>
            <a:off x="7794705" y="5160179"/>
            <a:ext cx="4311504" cy="1239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33706-8775-475E-8808-11DB8E467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102" y="5176566"/>
            <a:ext cx="2395664" cy="16078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BB9EF8-01D6-49C6-BE63-21B45A50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897" y="5175309"/>
            <a:ext cx="2446145" cy="16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6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588141" y="1751798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Standardization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DB8B9-35A4-48EE-9D7F-DB8DE71A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58" y="2465829"/>
            <a:ext cx="11749683" cy="903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59C4E5-E2C4-4343-B0EF-28D0B8882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58" y="3592085"/>
            <a:ext cx="11832295" cy="2696500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0468804-AA97-453A-896F-1D2EA2E7B85F}"/>
              </a:ext>
            </a:extLst>
          </p:cNvPr>
          <p:cNvSpPr txBox="1">
            <a:spLocks/>
          </p:cNvSpPr>
          <p:nvPr/>
        </p:nvSpPr>
        <p:spPr>
          <a:xfrm>
            <a:off x="5193116" y="6096617"/>
            <a:ext cx="1343617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[Final Dataset]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EDB6D41-38FA-49A8-8BFA-98507D0F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873" y="891444"/>
            <a:ext cx="2342999" cy="159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E1A98EE7-82B7-4103-8192-6A4A2C460F9A}"/>
              </a:ext>
            </a:extLst>
          </p:cNvPr>
          <p:cNvSpPr txBox="1">
            <a:spLocks/>
          </p:cNvSpPr>
          <p:nvPr/>
        </p:nvSpPr>
        <p:spPr>
          <a:xfrm>
            <a:off x="10018557" y="1945837"/>
            <a:ext cx="1343617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QQ plot</a:t>
            </a:r>
            <a:endParaRPr lang="ko-KR" altLang="en-US" sz="11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2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Correlation(Pearson)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0D88963-945B-452B-BC60-2C594D97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" y="2144940"/>
            <a:ext cx="5414798" cy="47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135D4E-F5AC-4AA4-A9C7-3BEEE46BB888}"/>
              </a:ext>
            </a:extLst>
          </p:cNvPr>
          <p:cNvSpPr/>
          <p:nvPr/>
        </p:nvSpPr>
        <p:spPr>
          <a:xfrm>
            <a:off x="81776" y="4734357"/>
            <a:ext cx="1066520" cy="155323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2E6DA1-1534-4FE6-AB5F-02A38AF44E8F}"/>
              </a:ext>
            </a:extLst>
          </p:cNvPr>
          <p:cNvSpPr/>
          <p:nvPr/>
        </p:nvSpPr>
        <p:spPr>
          <a:xfrm>
            <a:off x="81776" y="5019370"/>
            <a:ext cx="1066520" cy="155323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06A4BC9-2B31-4BCC-BA18-9F5E11496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35" y="2385806"/>
            <a:ext cx="6655289" cy="31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D09500-EFFC-4DA0-BDA9-BB9171AD56AE}"/>
              </a:ext>
            </a:extLst>
          </p:cNvPr>
          <p:cNvSpPr/>
          <p:nvPr/>
        </p:nvSpPr>
        <p:spPr>
          <a:xfrm>
            <a:off x="556544" y="3901028"/>
            <a:ext cx="547294" cy="155323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731C3A-196E-4BC9-A920-388F23C0C566}"/>
              </a:ext>
            </a:extLst>
          </p:cNvPr>
          <p:cNvSpPr/>
          <p:nvPr/>
        </p:nvSpPr>
        <p:spPr>
          <a:xfrm>
            <a:off x="767854" y="2513966"/>
            <a:ext cx="339826" cy="155323"/>
          </a:xfrm>
          <a:prstGeom prst="rect">
            <a:avLst/>
          </a:prstGeom>
          <a:solidFill>
            <a:srgbClr val="0066FF">
              <a:alpha val="5098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F880EE-FEED-4E9B-B0A7-B7FDF16690D3}"/>
              </a:ext>
            </a:extLst>
          </p:cNvPr>
          <p:cNvSpPr/>
          <p:nvPr/>
        </p:nvSpPr>
        <p:spPr>
          <a:xfrm>
            <a:off x="741898" y="2790833"/>
            <a:ext cx="373809" cy="155323"/>
          </a:xfrm>
          <a:prstGeom prst="rect">
            <a:avLst/>
          </a:prstGeom>
          <a:solidFill>
            <a:srgbClr val="0066FF">
              <a:alpha val="5098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A2805E-CE68-46A5-B79C-7449C07307C4}"/>
              </a:ext>
            </a:extLst>
          </p:cNvPr>
          <p:cNvSpPr/>
          <p:nvPr/>
        </p:nvSpPr>
        <p:spPr>
          <a:xfrm>
            <a:off x="705277" y="3631685"/>
            <a:ext cx="411190" cy="155323"/>
          </a:xfrm>
          <a:prstGeom prst="rect">
            <a:avLst/>
          </a:prstGeom>
          <a:solidFill>
            <a:srgbClr val="0066FF">
              <a:alpha val="5098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</p:spTree>
    <p:extLst>
      <p:ext uri="{BB962C8B-B14F-4D97-AF65-F5344CB8AC3E}">
        <p14:creationId xmlns:p14="http://schemas.microsoft.com/office/powerpoint/2010/main" val="26787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70297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Feature Selection (Backward Stepwise)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E25E4-22AE-449F-9E08-A053662C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2" y="2494312"/>
            <a:ext cx="3167399" cy="3768577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D95C02A5-7A34-4F52-AF9A-2FF476E7B6B6}"/>
              </a:ext>
            </a:extLst>
          </p:cNvPr>
          <p:cNvSpPr txBox="1">
            <a:spLocks/>
          </p:cNvSpPr>
          <p:nvPr/>
        </p:nvSpPr>
        <p:spPr>
          <a:xfrm>
            <a:off x="624672" y="2175174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1. Check Multicollinearity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D5531-70E2-4DA2-A866-117B89CB84E1}"/>
              </a:ext>
            </a:extLst>
          </p:cNvPr>
          <p:cNvSpPr/>
          <p:nvPr/>
        </p:nvSpPr>
        <p:spPr>
          <a:xfrm>
            <a:off x="1497810" y="3372733"/>
            <a:ext cx="411190" cy="187941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6A0A0A-1205-4539-9F02-54F3F036B0F7}"/>
              </a:ext>
            </a:extLst>
          </p:cNvPr>
          <p:cNvSpPr/>
          <p:nvPr/>
        </p:nvSpPr>
        <p:spPr>
          <a:xfrm>
            <a:off x="1510044" y="4151133"/>
            <a:ext cx="411190" cy="187941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09502418-2AA5-4733-A19B-3F792A2A0C89}"/>
              </a:ext>
            </a:extLst>
          </p:cNvPr>
          <p:cNvSpPr txBox="1">
            <a:spLocks/>
          </p:cNvSpPr>
          <p:nvPr/>
        </p:nvSpPr>
        <p:spPr>
          <a:xfrm>
            <a:off x="552069" y="6342575"/>
            <a:ext cx="8851907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Popularity and </a:t>
            </a:r>
            <a:r>
              <a:rPr lang="en-US" altLang="ko-KR" sz="1400" dirty="0" err="1">
                <a:latin typeface="Adobe Garamond Pro" panose="02020502060506020403" pitchFamily="18" charset="0"/>
                <a:sym typeface="Wingdings" panose="05000000000000000000" pitchFamily="2" charset="2"/>
              </a:rPr>
              <a:t>vote_count</a:t>
            </a:r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 features’ VIF score is relatively high, but they are less than 10, so we can use them just for now.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15C91FDC-5346-463D-8335-2DE5593371AF}"/>
              </a:ext>
            </a:extLst>
          </p:cNvPr>
          <p:cNvSpPr txBox="1">
            <a:spLocks/>
          </p:cNvSpPr>
          <p:nvPr/>
        </p:nvSpPr>
        <p:spPr>
          <a:xfrm>
            <a:off x="5299475" y="2068048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2. Check P-value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C3BD6-4CD4-428B-B150-8B0F040A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057" y="2493144"/>
            <a:ext cx="4507479" cy="3809588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83287D5B-D062-42ED-A3B9-B07F2BB1E858}"/>
              </a:ext>
            </a:extLst>
          </p:cNvPr>
          <p:cNvSpPr txBox="1">
            <a:spLocks/>
          </p:cNvSpPr>
          <p:nvPr/>
        </p:nvSpPr>
        <p:spPr>
          <a:xfrm>
            <a:off x="9418265" y="3205656"/>
            <a:ext cx="1967190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Adobe Garamond Pro" panose="02020502060506020403" pitchFamily="18" charset="0"/>
              </a:rPr>
              <a:t>*confidence level : 95%</a:t>
            </a:r>
            <a:endParaRPr lang="ko-KR" altLang="en-US" sz="1200" dirty="0">
              <a:latin typeface="Adobe Garamond Pro" panose="02020502060506020403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83F99E-E945-476C-90C6-CFAFC11FDA66}"/>
              </a:ext>
            </a:extLst>
          </p:cNvPr>
          <p:cNvSpPr/>
          <p:nvPr/>
        </p:nvSpPr>
        <p:spPr>
          <a:xfrm>
            <a:off x="5653281" y="4982962"/>
            <a:ext cx="4455121" cy="87675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644D08-1B28-4B8E-BE2A-CAE33048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116" y="1105594"/>
            <a:ext cx="6334125" cy="180975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CE33DB07-187F-485D-879B-1810A1A8B60F}"/>
              </a:ext>
            </a:extLst>
          </p:cNvPr>
          <p:cNvSpPr txBox="1">
            <a:spLocks/>
          </p:cNvSpPr>
          <p:nvPr/>
        </p:nvSpPr>
        <p:spPr>
          <a:xfrm>
            <a:off x="5112405" y="1296494"/>
            <a:ext cx="1967190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50" dirty="0">
                <a:latin typeface="Adobe Garamond Pro" panose="02020502060506020403" pitchFamily="18" charset="0"/>
              </a:rPr>
              <a:t>* Train Data : Test Data = 8:2</a:t>
            </a:r>
            <a:endParaRPr lang="ko-KR" altLang="en-US" sz="105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3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2B3C9096-92E5-48B8-9084-3E74FE94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099" y="4412082"/>
            <a:ext cx="4015794" cy="104091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Feature Selection (Backward Stepwise)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15C91FDC-5346-463D-8335-2DE5593371AF}"/>
              </a:ext>
            </a:extLst>
          </p:cNvPr>
          <p:cNvSpPr txBox="1">
            <a:spLocks/>
          </p:cNvSpPr>
          <p:nvPr/>
        </p:nvSpPr>
        <p:spPr>
          <a:xfrm>
            <a:off x="435741" y="2032817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3. Keep Checking P-value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3287D5B-D062-42ED-A3B9-B07F2BB1E858}"/>
              </a:ext>
            </a:extLst>
          </p:cNvPr>
          <p:cNvSpPr txBox="1">
            <a:spLocks/>
          </p:cNvSpPr>
          <p:nvPr/>
        </p:nvSpPr>
        <p:spPr>
          <a:xfrm>
            <a:off x="2454172" y="2089099"/>
            <a:ext cx="1967190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Adobe Garamond Pro" panose="02020502060506020403" pitchFamily="18" charset="0"/>
              </a:rPr>
              <a:t>*confidence level : 95%</a:t>
            </a:r>
            <a:endParaRPr lang="ko-KR" altLang="en-US" sz="1200" dirty="0">
              <a:latin typeface="Adobe Garamond Pro" panose="020205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A702F-DF43-4058-9324-37E0DBCE9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799" b="24464"/>
          <a:stretch/>
        </p:blipFill>
        <p:spPr>
          <a:xfrm>
            <a:off x="231013" y="2817351"/>
            <a:ext cx="3206754" cy="1185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0BF0BB-6C96-4347-8730-C5815E45B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819" b="25608"/>
          <a:stretch/>
        </p:blipFill>
        <p:spPr>
          <a:xfrm>
            <a:off x="3890703" y="2762030"/>
            <a:ext cx="3635509" cy="1217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AD3FCF-ACF3-4C8A-9FC2-F398FA18B9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540" b="25524"/>
          <a:stretch/>
        </p:blipFill>
        <p:spPr>
          <a:xfrm>
            <a:off x="7899439" y="2711136"/>
            <a:ext cx="3862040" cy="1256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8F2A5-FBAD-4F2A-8B5E-B5113A4C85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935" b="26088"/>
          <a:stretch/>
        </p:blipFill>
        <p:spPr>
          <a:xfrm>
            <a:off x="196840" y="4463795"/>
            <a:ext cx="3434731" cy="103440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83F99E-E945-476C-90C6-CFAFC11FDA66}"/>
              </a:ext>
            </a:extLst>
          </p:cNvPr>
          <p:cNvSpPr/>
          <p:nvPr/>
        </p:nvSpPr>
        <p:spPr>
          <a:xfrm>
            <a:off x="178910" y="3792708"/>
            <a:ext cx="3347198" cy="87675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0602B4-5FE2-4579-A0A0-E59E59D0F36E}"/>
              </a:ext>
            </a:extLst>
          </p:cNvPr>
          <p:cNvSpPr/>
          <p:nvPr/>
        </p:nvSpPr>
        <p:spPr>
          <a:xfrm>
            <a:off x="3904112" y="3181369"/>
            <a:ext cx="3681918" cy="87675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808E73-3E31-45E9-B806-0707B5C85523}"/>
              </a:ext>
            </a:extLst>
          </p:cNvPr>
          <p:cNvSpPr/>
          <p:nvPr/>
        </p:nvSpPr>
        <p:spPr>
          <a:xfrm>
            <a:off x="7811915" y="3540790"/>
            <a:ext cx="4050110" cy="87675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23385E-EC4C-458F-948A-EA7D6BA3A7B6}"/>
              </a:ext>
            </a:extLst>
          </p:cNvPr>
          <p:cNvSpPr/>
          <p:nvPr/>
        </p:nvSpPr>
        <p:spPr>
          <a:xfrm>
            <a:off x="208019" y="4939565"/>
            <a:ext cx="3434731" cy="80994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7B8DF0C-2035-4F1A-B94B-A689EB81D06D}"/>
              </a:ext>
            </a:extLst>
          </p:cNvPr>
          <p:cNvSpPr/>
          <p:nvPr/>
        </p:nvSpPr>
        <p:spPr>
          <a:xfrm>
            <a:off x="3602592" y="3293291"/>
            <a:ext cx="243549" cy="233431"/>
          </a:xfrm>
          <a:prstGeom prst="rightArrow">
            <a:avLst/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79564F08-D210-46CF-8604-C6DA5E8757CE}"/>
              </a:ext>
            </a:extLst>
          </p:cNvPr>
          <p:cNvSpPr/>
          <p:nvPr/>
        </p:nvSpPr>
        <p:spPr>
          <a:xfrm>
            <a:off x="7612128" y="3225206"/>
            <a:ext cx="243549" cy="233431"/>
          </a:xfrm>
          <a:prstGeom prst="rightArrow">
            <a:avLst/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5EB774-18EB-4431-8E3A-A5181A71591E}"/>
              </a:ext>
            </a:extLst>
          </p:cNvPr>
          <p:cNvSpPr/>
          <p:nvPr/>
        </p:nvSpPr>
        <p:spPr>
          <a:xfrm>
            <a:off x="7645142" y="4675999"/>
            <a:ext cx="243549" cy="233431"/>
          </a:xfrm>
          <a:prstGeom prst="rightArrow">
            <a:avLst/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3B03834-D006-404F-9D43-ED09127133E2}"/>
              </a:ext>
            </a:extLst>
          </p:cNvPr>
          <p:cNvSpPr/>
          <p:nvPr/>
        </p:nvSpPr>
        <p:spPr>
          <a:xfrm>
            <a:off x="3679192" y="4661466"/>
            <a:ext cx="243549" cy="233431"/>
          </a:xfrm>
          <a:prstGeom prst="rightArrow">
            <a:avLst/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AADCF3-1034-43F5-AB47-28C784AB444B}"/>
              </a:ext>
            </a:extLst>
          </p:cNvPr>
          <p:cNvSpPr txBox="1"/>
          <p:nvPr/>
        </p:nvSpPr>
        <p:spPr>
          <a:xfrm>
            <a:off x="4400257" y="2160097"/>
            <a:ext cx="66672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*if you want to add popularity and </a:t>
            </a:r>
            <a:r>
              <a:rPr lang="en-US" altLang="ko-KR" sz="1100" b="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vote_count</a:t>
            </a:r>
            <a:r>
              <a:rPr lang="en-US" altLang="ko-KR" sz="1100" b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 features in this model, </a:t>
            </a:r>
          </a:p>
          <a:p>
            <a:r>
              <a:rPr lang="en-US" altLang="ko-KR" sz="1100" b="0" dirty="0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we should do dimension reduction like PCA analysis or SVM.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ED5ACFD-5405-4ABB-B2E2-9C803C455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538" y="4469283"/>
            <a:ext cx="3650722" cy="102155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30FB40-C77C-4161-B59F-3A1E02949C1D}"/>
              </a:ext>
            </a:extLst>
          </p:cNvPr>
          <p:cNvSpPr/>
          <p:nvPr/>
        </p:nvSpPr>
        <p:spPr>
          <a:xfrm>
            <a:off x="3890107" y="4892042"/>
            <a:ext cx="3778204" cy="80994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2A395E-90D1-4705-8953-02125BA61CDA}"/>
              </a:ext>
            </a:extLst>
          </p:cNvPr>
          <p:cNvSpPr/>
          <p:nvPr/>
        </p:nvSpPr>
        <p:spPr>
          <a:xfrm>
            <a:off x="7941540" y="5261163"/>
            <a:ext cx="4156024" cy="80994"/>
          </a:xfrm>
          <a:prstGeom prst="rect">
            <a:avLst/>
          </a:prstGeom>
          <a:solidFill>
            <a:srgbClr val="FE0000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</p:spTree>
    <p:extLst>
      <p:ext uri="{BB962C8B-B14F-4D97-AF65-F5344CB8AC3E}">
        <p14:creationId xmlns:p14="http://schemas.microsoft.com/office/powerpoint/2010/main" val="411000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Feature Selection (Backward Stepwise)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15C91FDC-5346-463D-8335-2DE5593371AF}"/>
              </a:ext>
            </a:extLst>
          </p:cNvPr>
          <p:cNvSpPr txBox="1">
            <a:spLocks/>
          </p:cNvSpPr>
          <p:nvPr/>
        </p:nvSpPr>
        <p:spPr>
          <a:xfrm>
            <a:off x="435741" y="2032817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4. Final Features</a:t>
            </a:r>
            <a:endParaRPr lang="ko-KR" altLang="en-US" sz="16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293069-0078-4B87-9D4B-6B5985C77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84" y="2384990"/>
            <a:ext cx="5990285" cy="4149115"/>
          </a:xfrm>
          <a:prstGeom prst="rect">
            <a:avLst/>
          </a:prstGeom>
        </p:spPr>
      </p:pic>
      <p:sp>
        <p:nvSpPr>
          <p:cNvPr id="48" name="제목 1">
            <a:extLst>
              <a:ext uri="{FF2B5EF4-FFF2-40B4-BE49-F238E27FC236}">
                <a16:creationId xmlns:a16="http://schemas.microsoft.com/office/drawing/2014/main" id="{13F80441-16E7-48F1-BE18-2B2760481404}"/>
              </a:ext>
            </a:extLst>
          </p:cNvPr>
          <p:cNvSpPr txBox="1">
            <a:spLocks/>
          </p:cNvSpPr>
          <p:nvPr/>
        </p:nvSpPr>
        <p:spPr>
          <a:xfrm>
            <a:off x="5636750" y="1562888"/>
            <a:ext cx="7818148" cy="139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</a:rPr>
              <a:t>[ Simple Regression model]</a:t>
            </a:r>
          </a:p>
          <a:p>
            <a:r>
              <a:rPr lang="en-US" altLang="ko-KR" sz="1400" dirty="0">
                <a:latin typeface="Adobe Garamond Pro" panose="02020502060506020403" pitchFamily="18" charset="0"/>
              </a:rPr>
              <a:t>R-square : 0.623</a:t>
            </a:r>
          </a:p>
          <a:p>
            <a:r>
              <a:rPr lang="en-US" altLang="ko-KR" sz="1400" dirty="0">
                <a:latin typeface="Adobe Garamond Pro" panose="02020502060506020403" pitchFamily="18" charset="0"/>
              </a:rPr>
              <a:t>Regression Equation : </a:t>
            </a:r>
          </a:p>
          <a:p>
            <a:r>
              <a:rPr lang="en-US" altLang="ko-KR" sz="1400" dirty="0">
                <a:latin typeface="Adobe Garamond Pro" panose="02020502060506020403" pitchFamily="18" charset="0"/>
              </a:rPr>
              <a:t>Y  = 0.4741*(budget) + 0.5125(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vote_count</a:t>
            </a:r>
            <a:r>
              <a:rPr lang="en-US" altLang="ko-KR" sz="1400" dirty="0">
                <a:latin typeface="Adobe Garamond Pro" panose="02020502060506020403" pitchFamily="18" charset="0"/>
              </a:rPr>
              <a:t>) – 0.0328(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num_of_genre</a:t>
            </a:r>
            <a:r>
              <a:rPr lang="en-US" altLang="ko-KR" sz="1400" dirty="0">
                <a:latin typeface="Adobe Garamond Pro" panose="02020502060506020403" pitchFamily="18" charset="0"/>
              </a:rPr>
              <a:t>) – 0.0809(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num_of_production_companies</a:t>
            </a:r>
            <a:r>
              <a:rPr lang="en-US" altLang="ko-KR" sz="1400" dirty="0">
                <a:latin typeface="Adobe Garamond Pro" panose="02020502060506020403" pitchFamily="18" charset="0"/>
              </a:rPr>
              <a:t>) – 0.0434(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num_of_production_countries</a:t>
            </a:r>
            <a:r>
              <a:rPr lang="en-US" altLang="ko-KR" sz="1400" dirty="0">
                <a:latin typeface="Adobe Garamond Pro" panose="02020502060506020403" pitchFamily="18" charset="0"/>
              </a:rPr>
              <a:t>)-0.0064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8090F37-0249-465A-8D8C-13A50B09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874" y="3099739"/>
            <a:ext cx="2708785" cy="184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BA702BC7-8BF1-450E-8DD4-006518C392A5}"/>
              </a:ext>
            </a:extLst>
          </p:cNvPr>
          <p:cNvSpPr txBox="1">
            <a:spLocks/>
          </p:cNvSpPr>
          <p:nvPr/>
        </p:nvSpPr>
        <p:spPr>
          <a:xfrm>
            <a:off x="7604232" y="4947920"/>
            <a:ext cx="1175428" cy="492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Adobe Garamond Pro" panose="02020502060506020403" pitchFamily="18" charset="0"/>
              </a:rPr>
              <a:t>[QQ Plot]</a:t>
            </a:r>
            <a:endParaRPr lang="ko-KR" altLang="en-US" sz="1200" dirty="0">
              <a:latin typeface="Adobe Garamond Pro" panose="02020502060506020403" pitchFamily="18" charset="0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2772254-CD91-4E79-B706-CC065E036985}"/>
              </a:ext>
            </a:extLst>
          </p:cNvPr>
          <p:cNvSpPr txBox="1">
            <a:spLocks/>
          </p:cNvSpPr>
          <p:nvPr/>
        </p:nvSpPr>
        <p:spPr>
          <a:xfrm>
            <a:off x="10300763" y="4947920"/>
            <a:ext cx="1175428" cy="492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Adobe Garamond Pro" panose="02020502060506020403" pitchFamily="18" charset="0"/>
              </a:rPr>
              <a:t>[RMSE]</a:t>
            </a:r>
            <a:endParaRPr lang="ko-KR" altLang="en-US" sz="1200" dirty="0">
              <a:latin typeface="Adobe Garamond Pro" panose="02020502060506020403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6DC48C-0615-4C1B-A7A2-D22286EFC926}"/>
              </a:ext>
            </a:extLst>
          </p:cNvPr>
          <p:cNvSpPr/>
          <p:nvPr/>
        </p:nvSpPr>
        <p:spPr>
          <a:xfrm>
            <a:off x="542074" y="4459547"/>
            <a:ext cx="1733766" cy="767197"/>
          </a:xfrm>
          <a:prstGeom prst="rect">
            <a:avLst/>
          </a:prstGeom>
          <a:noFill/>
          <a:ln w="38100">
            <a:solidFill>
              <a:srgbClr val="FF0000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99D83D0B-2981-4AE1-9612-E8BC6CFEA59C}"/>
              </a:ext>
            </a:extLst>
          </p:cNvPr>
          <p:cNvSpPr txBox="1">
            <a:spLocks/>
          </p:cNvSpPr>
          <p:nvPr/>
        </p:nvSpPr>
        <p:spPr>
          <a:xfrm>
            <a:off x="226040" y="4002961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solidFill>
                  <a:srgbClr val="FF0000"/>
                </a:solidFill>
                <a:latin typeface="Adobe Garamond Pro" panose="02020502060506020403" pitchFamily="18" charset="0"/>
              </a:rPr>
              <a:t>*Final Features</a:t>
            </a:r>
            <a:endParaRPr lang="ko-KR" altLang="en-US" sz="1200" dirty="0">
              <a:solidFill>
                <a:srgbClr val="FF0000"/>
              </a:solidFill>
              <a:latin typeface="Adobe Garamond Pro" panose="020205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681B0-99C8-495C-B27C-13ADB306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315" y="5498690"/>
            <a:ext cx="6048811" cy="662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6AEC96-A832-470C-B3D4-A8E6E22B4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75" y="3585866"/>
            <a:ext cx="2905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1 – Linear Regression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1A7C7-10C6-471B-8E0A-312C3F4EA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31" y="2255815"/>
            <a:ext cx="3663559" cy="1631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3F9823-D58F-4CCE-AF69-0B851191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89" y="2314433"/>
            <a:ext cx="1638300" cy="552450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123DC8F9-D85B-41BC-9961-1A5AA4B9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1118"/>
            <a:ext cx="12192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27DB65-BD25-4E78-B7F4-B100842F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007" y="1752200"/>
            <a:ext cx="2342999" cy="15545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9ABE03-B21B-4C74-84DE-6545DF4EF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0047" y="2330128"/>
            <a:ext cx="1657350" cy="590550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4FBE9FB5-48F4-4A5C-A49D-7138149061AC}"/>
              </a:ext>
            </a:extLst>
          </p:cNvPr>
          <p:cNvSpPr txBox="1">
            <a:spLocks/>
          </p:cNvSpPr>
          <p:nvPr/>
        </p:nvSpPr>
        <p:spPr>
          <a:xfrm>
            <a:off x="3146643" y="3362831"/>
            <a:ext cx="9182576" cy="824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Adobe Garamond Pro" panose="02020502060506020403" pitchFamily="18" charset="0"/>
              </a:rPr>
              <a:t>Y  = 0.4741*(budget) + 0.5125(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vote_count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0.0328(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num_of_genre</a:t>
            </a:r>
            <a:r>
              <a:rPr lang="en-US" altLang="ko-KR" sz="1100" dirty="0">
                <a:latin typeface="Adobe Garamond Pro" panose="02020502060506020403" pitchFamily="18" charset="0"/>
              </a:rPr>
              <a:t>) –0.0809(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num_of_production_companies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0.0434(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num_of_production_countries</a:t>
            </a:r>
            <a:r>
              <a:rPr lang="en-US" altLang="ko-KR" sz="1100" dirty="0">
                <a:latin typeface="Adobe Garamond Pro" panose="02020502060506020403" pitchFamily="18" charset="0"/>
              </a:rPr>
              <a:t>)-0.0064</a:t>
            </a:r>
            <a:endParaRPr lang="ko-KR" altLang="en-US" sz="11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2 – Ridge Regression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9854B-4FE7-428F-9E0B-6FE41BF4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1" y="2221240"/>
            <a:ext cx="2827872" cy="1813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E7ACA6-9FB0-45AA-B4BA-059128786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42" y="2244887"/>
            <a:ext cx="3220217" cy="117812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5225C729-92F8-412B-AEA9-7E6A6F2F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5930"/>
            <a:ext cx="12192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1B63B9-6A38-44B8-876C-37E8D439D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258" y="1709495"/>
            <a:ext cx="2432380" cy="1654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11947-FFDA-4479-97C3-2CAD58946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837" y="2248355"/>
            <a:ext cx="1834134" cy="548442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00F1C7ED-FC91-4849-A324-B237AC9DD8B4}"/>
              </a:ext>
            </a:extLst>
          </p:cNvPr>
          <p:cNvSpPr txBox="1">
            <a:spLocks/>
          </p:cNvSpPr>
          <p:nvPr/>
        </p:nvSpPr>
        <p:spPr>
          <a:xfrm>
            <a:off x="3146643" y="3515650"/>
            <a:ext cx="9182576" cy="824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Adobe Garamond Pro" panose="02020502060506020403" pitchFamily="18" charset="0"/>
              </a:rPr>
              <a:t>Y  = 0.4741*(budget) + 0.5124(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vote_count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0.0327(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num_of_genre</a:t>
            </a:r>
            <a:r>
              <a:rPr lang="en-US" altLang="ko-KR" sz="1100" dirty="0">
                <a:latin typeface="Adobe Garamond Pro" panose="02020502060506020403" pitchFamily="18" charset="0"/>
              </a:rPr>
              <a:t>) –0.0809(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num_of_production_companies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0.0434(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num_of_production_countries</a:t>
            </a:r>
            <a:r>
              <a:rPr lang="en-US" altLang="ko-KR" sz="1100" dirty="0">
                <a:latin typeface="Adobe Garamond Pro" panose="02020502060506020403" pitchFamily="18" charset="0"/>
              </a:rPr>
              <a:t>)-0.0064</a:t>
            </a:r>
            <a:endParaRPr lang="ko-KR" altLang="en-US" sz="1100" dirty="0">
              <a:latin typeface="Adobe Garamond Pro" panose="02020502060506020403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B9AE2E-BC27-42B2-AF37-BE90CB0ABB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5837" y="2928374"/>
            <a:ext cx="1447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3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3 – </a:t>
            </a:r>
            <a:r>
              <a:rPr lang="en-US" altLang="ko-KR" sz="1800" dirty="0" err="1">
                <a:latin typeface="Adobe Garamond Pro" panose="02020502060506020403" pitchFamily="18" charset="0"/>
              </a:rPr>
              <a:t>ElasticNet</a:t>
            </a:r>
            <a:r>
              <a:rPr lang="en-US" altLang="ko-KR" sz="1800" dirty="0">
                <a:latin typeface="Adobe Garamond Pro" panose="02020502060506020403" pitchFamily="18" charset="0"/>
              </a:rPr>
              <a:t> Regression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9D8C10-8C3A-4705-A37E-4821AE91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78" y="2224526"/>
            <a:ext cx="2998864" cy="2042213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03FA280C-C6F9-46BB-8790-B4D93E8C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7051"/>
            <a:ext cx="12192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C3C3FD-1587-4586-B678-9CECD7F61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625" y="1913957"/>
            <a:ext cx="2218601" cy="1502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C3A75-B87B-408B-AB14-80330ECF3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292" y="2150074"/>
            <a:ext cx="1455866" cy="52113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A40D4806-CFC1-4F21-BE6C-212F1A41C083}"/>
              </a:ext>
            </a:extLst>
          </p:cNvPr>
          <p:cNvSpPr txBox="1">
            <a:spLocks/>
          </p:cNvSpPr>
          <p:nvPr/>
        </p:nvSpPr>
        <p:spPr>
          <a:xfrm>
            <a:off x="3146643" y="3515650"/>
            <a:ext cx="9182576" cy="824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latin typeface="Adobe Garamond Pro" panose="02020502060506020403" pitchFamily="18" charset="0"/>
              </a:rPr>
              <a:t>Y  = 0.4668*(budget) + 0.503(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vote_count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0.025(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num_of_genre</a:t>
            </a:r>
            <a:r>
              <a:rPr lang="en-US" altLang="ko-KR" sz="1100" dirty="0">
                <a:latin typeface="Adobe Garamond Pro" panose="02020502060506020403" pitchFamily="18" charset="0"/>
              </a:rPr>
              <a:t>) –0.0724(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num_of_production_companies</a:t>
            </a:r>
            <a:r>
              <a:rPr lang="en-US" altLang="ko-KR" sz="1100" dirty="0">
                <a:latin typeface="Adobe Garamond Pro" panose="02020502060506020403" pitchFamily="18" charset="0"/>
              </a:rPr>
              <a:t>) – 0.0403(</a:t>
            </a:r>
            <a:r>
              <a:rPr lang="en-US" altLang="ko-KR" sz="1100" dirty="0" err="1">
                <a:latin typeface="Adobe Garamond Pro" panose="02020502060506020403" pitchFamily="18" charset="0"/>
              </a:rPr>
              <a:t>num_of_production_countries</a:t>
            </a:r>
            <a:r>
              <a:rPr lang="en-US" altLang="ko-KR" sz="1100" dirty="0">
                <a:latin typeface="Adobe Garamond Pro" panose="02020502060506020403" pitchFamily="18" charset="0"/>
              </a:rPr>
              <a:t>)-0.0064</a:t>
            </a:r>
            <a:endParaRPr lang="ko-KR" altLang="en-US" sz="1100" dirty="0">
              <a:latin typeface="Adobe Garamond Pro" panose="02020502060506020403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40212A-89FA-4669-BAA6-A1FEA56A1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2292" y="2872665"/>
            <a:ext cx="1371600" cy="619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A8FD00-F08D-4ECB-8C63-067F99B215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109" y="2256900"/>
            <a:ext cx="3278875" cy="1027901"/>
          </a:xfrm>
          <a:prstGeom prst="rect">
            <a:avLst/>
          </a:prstGeom>
        </p:spPr>
      </p:pic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B9CCA5DD-B8C2-44A7-8F3C-BE338D7AF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56" y="1257135"/>
            <a:ext cx="4505912" cy="45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C4816D07-891C-4298-A6D6-7F6F717F521B}"/>
              </a:ext>
            </a:extLst>
          </p:cNvPr>
          <p:cNvSpPr txBox="1">
            <a:spLocks/>
          </p:cNvSpPr>
          <p:nvPr/>
        </p:nvSpPr>
        <p:spPr>
          <a:xfrm>
            <a:off x="8218685" y="877241"/>
            <a:ext cx="721847" cy="43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u="sng" dirty="0">
                <a:solidFill>
                  <a:srgbClr val="FF0000"/>
                </a:solidFill>
                <a:latin typeface="Adobe Garamond Pro" panose="02020502060506020403" pitchFamily="18" charset="0"/>
              </a:rPr>
              <a:t>Lasso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CCCC2290-A40E-48E0-8076-47D724FA50F0}"/>
              </a:ext>
            </a:extLst>
          </p:cNvPr>
          <p:cNvSpPr txBox="1">
            <a:spLocks/>
          </p:cNvSpPr>
          <p:nvPr/>
        </p:nvSpPr>
        <p:spPr>
          <a:xfrm>
            <a:off x="9923021" y="855639"/>
            <a:ext cx="721847" cy="43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u="sng" dirty="0">
                <a:solidFill>
                  <a:srgbClr val="FF0000"/>
                </a:solidFill>
                <a:latin typeface="Adobe Garamond Pro" panose="02020502060506020403" pitchFamily="18" charset="0"/>
              </a:rPr>
              <a:t>Ridge</a:t>
            </a:r>
          </a:p>
        </p:txBody>
      </p:sp>
    </p:spTree>
    <p:extLst>
      <p:ext uri="{BB962C8B-B14F-4D97-AF65-F5344CB8AC3E}">
        <p14:creationId xmlns:p14="http://schemas.microsoft.com/office/powerpoint/2010/main" val="163252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103262" y="323895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429133" y="339308"/>
            <a:ext cx="236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138956" y="344262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376596" y="307224"/>
            <a:ext cx="2342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04. Revenue Analysis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8BD509A-43DF-4C1B-8C57-F132D7E7936B}"/>
              </a:ext>
            </a:extLst>
          </p:cNvPr>
          <p:cNvSpPr txBox="1">
            <a:spLocks/>
          </p:cNvSpPr>
          <p:nvPr/>
        </p:nvSpPr>
        <p:spPr>
          <a:xfrm>
            <a:off x="435741" y="163125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Model Comparison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E1EFFA8D-D4AF-475E-B009-16552491D154}"/>
              </a:ext>
            </a:extLst>
          </p:cNvPr>
          <p:cNvSpPr txBox="1">
            <a:spLocks/>
          </p:cNvSpPr>
          <p:nvPr/>
        </p:nvSpPr>
        <p:spPr>
          <a:xfrm>
            <a:off x="1212704" y="4224858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3 – </a:t>
            </a:r>
            <a:r>
              <a:rPr lang="en-US" altLang="ko-KR" sz="1800" dirty="0" err="1">
                <a:latin typeface="Adobe Garamond Pro" panose="02020502060506020403" pitchFamily="18" charset="0"/>
              </a:rPr>
              <a:t>ElasticNet</a:t>
            </a:r>
            <a:r>
              <a:rPr lang="en-US" altLang="ko-KR" sz="1800" dirty="0">
                <a:latin typeface="Adobe Garamond Pro" panose="02020502060506020403" pitchFamily="18" charset="0"/>
              </a:rPr>
              <a:t> Regression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30DF3A06-FB16-42EB-95F4-F1CEE6C37A9E}"/>
              </a:ext>
            </a:extLst>
          </p:cNvPr>
          <p:cNvSpPr txBox="1">
            <a:spLocks/>
          </p:cNvSpPr>
          <p:nvPr/>
        </p:nvSpPr>
        <p:spPr>
          <a:xfrm>
            <a:off x="1212704" y="2782692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1 – Linear Regression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5DC15F53-C65C-4952-A1FB-5BFE77C78EE5}"/>
              </a:ext>
            </a:extLst>
          </p:cNvPr>
          <p:cNvSpPr txBox="1">
            <a:spLocks/>
          </p:cNvSpPr>
          <p:nvPr/>
        </p:nvSpPr>
        <p:spPr>
          <a:xfrm>
            <a:off x="1212704" y="3515651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Regression Model 2 – Ridge Regression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FC087CBC-9D67-4630-9F1B-BFF286177DF1}"/>
              </a:ext>
            </a:extLst>
          </p:cNvPr>
          <p:cNvSpPr txBox="1">
            <a:spLocks/>
          </p:cNvSpPr>
          <p:nvPr/>
        </p:nvSpPr>
        <p:spPr>
          <a:xfrm>
            <a:off x="5990932" y="2212863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Train Accuracy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4763B923-F6B5-4C01-AC4C-96546087772E}"/>
              </a:ext>
            </a:extLst>
          </p:cNvPr>
          <p:cNvSpPr txBox="1">
            <a:spLocks/>
          </p:cNvSpPr>
          <p:nvPr/>
        </p:nvSpPr>
        <p:spPr>
          <a:xfrm>
            <a:off x="7721124" y="2212863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Test Accuracy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6DCA205-A9DA-4B98-936F-70C0AC7FE061}"/>
              </a:ext>
            </a:extLst>
          </p:cNvPr>
          <p:cNvSpPr txBox="1">
            <a:spLocks/>
          </p:cNvSpPr>
          <p:nvPr/>
        </p:nvSpPr>
        <p:spPr>
          <a:xfrm>
            <a:off x="9629955" y="2212863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RMSE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265CC3F-0678-40D1-A442-E827C01F6385}"/>
              </a:ext>
            </a:extLst>
          </p:cNvPr>
          <p:cNvSpPr txBox="1">
            <a:spLocks/>
          </p:cNvSpPr>
          <p:nvPr/>
        </p:nvSpPr>
        <p:spPr>
          <a:xfrm>
            <a:off x="5937142" y="2733233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62.2%</a:t>
            </a: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B08037EC-4542-4ECF-A449-434754E0857E}"/>
              </a:ext>
            </a:extLst>
          </p:cNvPr>
          <p:cNvSpPr txBox="1">
            <a:spLocks/>
          </p:cNvSpPr>
          <p:nvPr/>
        </p:nvSpPr>
        <p:spPr>
          <a:xfrm>
            <a:off x="5937142" y="3475774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62.3%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0C21819-00C6-4E69-8840-0E7F259AA18A}"/>
              </a:ext>
            </a:extLst>
          </p:cNvPr>
          <p:cNvSpPr txBox="1">
            <a:spLocks/>
          </p:cNvSpPr>
          <p:nvPr/>
        </p:nvSpPr>
        <p:spPr>
          <a:xfrm>
            <a:off x="5937142" y="4206928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62.2%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8575246-C8B9-4DF0-9317-BF3EE7772167}"/>
              </a:ext>
            </a:extLst>
          </p:cNvPr>
          <p:cNvSpPr txBox="1">
            <a:spLocks/>
          </p:cNvSpPr>
          <p:nvPr/>
        </p:nvSpPr>
        <p:spPr>
          <a:xfrm>
            <a:off x="7721124" y="4224858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64.6%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FC723F6-848E-4FAE-948E-330DE682A76C}"/>
              </a:ext>
            </a:extLst>
          </p:cNvPr>
          <p:cNvSpPr txBox="1">
            <a:spLocks/>
          </p:cNvSpPr>
          <p:nvPr/>
        </p:nvSpPr>
        <p:spPr>
          <a:xfrm>
            <a:off x="7721124" y="3488317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64.3%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7FBB189F-86B5-483F-AF71-FBE45853D517}"/>
              </a:ext>
            </a:extLst>
          </p:cNvPr>
          <p:cNvSpPr txBox="1">
            <a:spLocks/>
          </p:cNvSpPr>
          <p:nvPr/>
        </p:nvSpPr>
        <p:spPr>
          <a:xfrm>
            <a:off x="7721124" y="2750927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64.5%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A5E98255-7A51-42CC-83A1-227E6AE6292B}"/>
              </a:ext>
            </a:extLst>
          </p:cNvPr>
          <p:cNvSpPr txBox="1">
            <a:spLocks/>
          </p:cNvSpPr>
          <p:nvPr/>
        </p:nvSpPr>
        <p:spPr>
          <a:xfrm>
            <a:off x="9350486" y="2759892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0.6203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C5D477E3-EE22-4612-B97C-FC55B75DEBFC}"/>
              </a:ext>
            </a:extLst>
          </p:cNvPr>
          <p:cNvSpPr txBox="1">
            <a:spLocks/>
          </p:cNvSpPr>
          <p:nvPr/>
        </p:nvSpPr>
        <p:spPr>
          <a:xfrm>
            <a:off x="9369175" y="3493072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0.6203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4C24899-20B9-47A7-855E-0A824F1A90DF}"/>
              </a:ext>
            </a:extLst>
          </p:cNvPr>
          <p:cNvSpPr txBox="1">
            <a:spLocks/>
          </p:cNvSpPr>
          <p:nvPr/>
        </p:nvSpPr>
        <p:spPr>
          <a:xfrm>
            <a:off x="9350486" y="4207527"/>
            <a:ext cx="1439454" cy="465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Adobe Garamond Pro" panose="02020502060506020403" pitchFamily="18" charset="0"/>
              </a:rPr>
              <a:t>0.6205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44A510-25A9-4D68-B68B-7E1F4BBA35FC}"/>
              </a:ext>
            </a:extLst>
          </p:cNvPr>
          <p:cNvSpPr/>
          <p:nvPr/>
        </p:nvSpPr>
        <p:spPr>
          <a:xfrm>
            <a:off x="1087898" y="3377060"/>
            <a:ext cx="9702042" cy="663352"/>
          </a:xfrm>
          <a:prstGeom prst="rect">
            <a:avLst/>
          </a:prstGeom>
          <a:solidFill>
            <a:srgbClr val="BFBFFF">
              <a:alpha val="3607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6C3A19-935C-49A9-9D65-9A66AF159B2C}"/>
              </a:ext>
            </a:extLst>
          </p:cNvPr>
          <p:cNvSpPr txBox="1"/>
          <p:nvPr/>
        </p:nvSpPr>
        <p:spPr>
          <a:xfrm>
            <a:off x="531255" y="5411333"/>
            <a:ext cx="1186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dobe Garamond Pro" panose="02020502060506020403" pitchFamily="18" charset="0"/>
              </a:rPr>
              <a:t>Y  = 0.4741*(budget) + 0.5124(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vote_count</a:t>
            </a:r>
            <a:r>
              <a:rPr lang="en-US" altLang="ko-KR" sz="1400" dirty="0">
                <a:latin typeface="Adobe Garamond Pro" panose="02020502060506020403" pitchFamily="18" charset="0"/>
              </a:rPr>
              <a:t>) – 0.0327(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num_of_genre</a:t>
            </a:r>
            <a:r>
              <a:rPr lang="en-US" altLang="ko-KR" sz="1400" dirty="0">
                <a:latin typeface="Adobe Garamond Pro" panose="02020502060506020403" pitchFamily="18" charset="0"/>
              </a:rPr>
              <a:t>) –0.0809(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num_of_production_companies</a:t>
            </a:r>
            <a:r>
              <a:rPr lang="en-US" altLang="ko-KR" sz="1400" dirty="0">
                <a:latin typeface="Adobe Garamond Pro" panose="02020502060506020403" pitchFamily="18" charset="0"/>
              </a:rPr>
              <a:t>) – 0.0434(</a:t>
            </a:r>
            <a:r>
              <a:rPr lang="en-US" altLang="ko-KR" sz="1400" dirty="0" err="1">
                <a:latin typeface="Adobe Garamond Pro" panose="02020502060506020403" pitchFamily="18" charset="0"/>
              </a:rPr>
              <a:t>num_of_production_countries</a:t>
            </a:r>
            <a:r>
              <a:rPr lang="en-US" altLang="ko-KR" sz="1400" dirty="0">
                <a:latin typeface="Adobe Garamond Pro" panose="02020502060506020403" pitchFamily="18" charset="0"/>
              </a:rPr>
              <a:t>)-0.0064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9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55136" y="307853"/>
            <a:ext cx="208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820207" y="355350"/>
            <a:ext cx="16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2380300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01. TMDB Dataset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FB64F5B2-8B9A-475F-AF30-8B7B3B16B37A}"/>
              </a:ext>
            </a:extLst>
          </p:cNvPr>
          <p:cNvSpPr txBox="1">
            <a:spLocks/>
          </p:cNvSpPr>
          <p:nvPr/>
        </p:nvSpPr>
        <p:spPr>
          <a:xfrm>
            <a:off x="440163" y="5758180"/>
            <a:ext cx="8921485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latin typeface="Adobe Garamond Pro" panose="02020502060506020403" pitchFamily="18" charset="0"/>
              </a:rPr>
              <a:t>The goal of this project is to predict revenue through related features!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063AA-CCFC-4064-9B9F-DD436FA0B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94" y="2221240"/>
            <a:ext cx="6014720" cy="1679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285AA9-C1C5-4F4E-9EA7-6A099C9E72ED}"/>
              </a:ext>
            </a:extLst>
          </p:cNvPr>
          <p:cNvSpPr txBox="1"/>
          <p:nvPr/>
        </p:nvSpPr>
        <p:spPr>
          <a:xfrm>
            <a:off x="376262" y="4040475"/>
            <a:ext cx="682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https://www.themoviedb.org/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321359-D780-4CC3-B678-1651C203D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62" r="49054"/>
          <a:stretch/>
        </p:blipFill>
        <p:spPr>
          <a:xfrm>
            <a:off x="7045830" y="1607182"/>
            <a:ext cx="1812644" cy="33712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3383F3-59D7-4331-BB84-2D6ED9FC1F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370" r="65383" b="14870"/>
          <a:stretch/>
        </p:blipFill>
        <p:spPr>
          <a:xfrm>
            <a:off x="9815526" y="2569618"/>
            <a:ext cx="1072951" cy="982798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C9770D15-ABDE-4AB3-92DA-30ED3B693B8B}"/>
              </a:ext>
            </a:extLst>
          </p:cNvPr>
          <p:cNvSpPr txBox="1">
            <a:spLocks/>
          </p:cNvSpPr>
          <p:nvPr/>
        </p:nvSpPr>
        <p:spPr>
          <a:xfrm>
            <a:off x="6999149" y="5047778"/>
            <a:ext cx="238030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&lt;tmdb_5000_movies.csv&gt;</a:t>
            </a:r>
            <a:endParaRPr lang="ko-KR" altLang="en-US" sz="1600" dirty="0">
              <a:latin typeface="Adobe Garamond Pro" panose="02020502060506020403" pitchFamily="18" charset="0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FDA1152-722F-4759-B567-9236CF8013A8}"/>
              </a:ext>
            </a:extLst>
          </p:cNvPr>
          <p:cNvSpPr txBox="1">
            <a:spLocks/>
          </p:cNvSpPr>
          <p:nvPr/>
        </p:nvSpPr>
        <p:spPr>
          <a:xfrm>
            <a:off x="9351488" y="5057292"/>
            <a:ext cx="238030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&lt;tmdb_5000_credits.csv&gt;</a:t>
            </a:r>
            <a:endParaRPr lang="ko-KR" altLang="en-US" sz="1600" dirty="0">
              <a:latin typeface="Adobe Garamond Pro" panose="02020502060506020403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D82D58-2460-4E48-8C74-A0687223E124}"/>
              </a:ext>
            </a:extLst>
          </p:cNvPr>
          <p:cNvSpPr/>
          <p:nvPr/>
        </p:nvSpPr>
        <p:spPr>
          <a:xfrm>
            <a:off x="7081690" y="3732282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</p:spTree>
    <p:extLst>
      <p:ext uri="{BB962C8B-B14F-4D97-AF65-F5344CB8AC3E}">
        <p14:creationId xmlns:p14="http://schemas.microsoft.com/office/powerpoint/2010/main" val="147372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3128634" y="2731287"/>
            <a:ext cx="6084834" cy="1053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Adobe Garamond Pro" panose="02020502060506020403" pitchFamily="18" charset="0"/>
              </a:rPr>
              <a:t>Thank You!</a:t>
            </a:r>
            <a:endParaRPr lang="ko-KR" altLang="en-US" sz="60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8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37475" y="1507600"/>
            <a:ext cx="2380300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Merge Datasets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D4910E-0EAE-4295-AE10-A4A77DC5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28" y="2344713"/>
            <a:ext cx="3042307" cy="3001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218BA3-800F-4887-9C5A-EF8263F3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250" y="3064411"/>
            <a:ext cx="2447925" cy="1066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59DD35-6262-42CD-8C19-9F5E2A928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096" y="2166951"/>
            <a:ext cx="3042307" cy="3489949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EB1B1E4-ACC9-4C6B-AA5D-C1C1BDA3024D}"/>
              </a:ext>
            </a:extLst>
          </p:cNvPr>
          <p:cNvSpPr txBox="1">
            <a:spLocks/>
          </p:cNvSpPr>
          <p:nvPr/>
        </p:nvSpPr>
        <p:spPr>
          <a:xfrm>
            <a:off x="1026431" y="5721509"/>
            <a:ext cx="238030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&lt;tmdb_5000_movies.csv&gt;</a:t>
            </a:r>
            <a:endParaRPr lang="ko-KR" altLang="en-US" sz="1600" dirty="0">
              <a:latin typeface="Adobe Garamond Pro" panose="02020502060506020403" pitchFamily="18" charset="0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1C5CAD6-6233-4F7D-B5E1-0137CBF802A0}"/>
              </a:ext>
            </a:extLst>
          </p:cNvPr>
          <p:cNvSpPr txBox="1">
            <a:spLocks/>
          </p:cNvSpPr>
          <p:nvPr/>
        </p:nvSpPr>
        <p:spPr>
          <a:xfrm>
            <a:off x="4438140" y="5721509"/>
            <a:ext cx="238030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&lt;tmdb_5000_credits.csv&gt;</a:t>
            </a:r>
            <a:endParaRPr lang="ko-KR" altLang="en-US" sz="1600" dirty="0">
              <a:latin typeface="Adobe Garamond Pro" panose="02020502060506020403" pitchFamily="18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E6FE839-E5E9-4217-B88A-31DCC8DA23C3}"/>
              </a:ext>
            </a:extLst>
          </p:cNvPr>
          <p:cNvSpPr txBox="1">
            <a:spLocks/>
          </p:cNvSpPr>
          <p:nvPr/>
        </p:nvSpPr>
        <p:spPr>
          <a:xfrm>
            <a:off x="7123100" y="3022920"/>
            <a:ext cx="83428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dobe Garamond Pro" panose="02020502060506020403" pitchFamily="18" charset="0"/>
              </a:rPr>
              <a:t>Merge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31CD6F6-7F54-4840-8F3C-AE23C3AAB099}"/>
              </a:ext>
            </a:extLst>
          </p:cNvPr>
          <p:cNvSpPr txBox="1">
            <a:spLocks/>
          </p:cNvSpPr>
          <p:nvPr/>
        </p:nvSpPr>
        <p:spPr>
          <a:xfrm>
            <a:off x="3718790" y="3449555"/>
            <a:ext cx="834280" cy="406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Adobe Garamond Pro" panose="02020502060506020403" pitchFamily="18" charset="0"/>
              </a:rPr>
              <a:t>+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000B35-ADE9-43B2-B218-6CCF82F3DA62}"/>
              </a:ext>
            </a:extLst>
          </p:cNvPr>
          <p:cNvCxnSpPr>
            <a:cxnSpLocks/>
          </p:cNvCxnSpPr>
          <p:nvPr/>
        </p:nvCxnSpPr>
        <p:spPr>
          <a:xfrm>
            <a:off x="7006995" y="3449555"/>
            <a:ext cx="9367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0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Null Value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5787A-DD0A-45A6-83FA-2D71183C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95" y="2422147"/>
            <a:ext cx="2105025" cy="3581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72E325-2474-4F12-958B-EB0A446DFC24}"/>
              </a:ext>
            </a:extLst>
          </p:cNvPr>
          <p:cNvSpPr/>
          <p:nvPr/>
        </p:nvSpPr>
        <p:spPr>
          <a:xfrm>
            <a:off x="982196" y="2765354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C3EE91-6D20-48DB-BA9F-E41F05AAE138}"/>
              </a:ext>
            </a:extLst>
          </p:cNvPr>
          <p:cNvSpPr/>
          <p:nvPr/>
        </p:nvSpPr>
        <p:spPr>
          <a:xfrm>
            <a:off x="982196" y="3517231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3CD5C1-9927-4D75-A558-ED7AAADBEFF9}"/>
              </a:ext>
            </a:extLst>
          </p:cNvPr>
          <p:cNvSpPr/>
          <p:nvPr/>
        </p:nvSpPr>
        <p:spPr>
          <a:xfrm>
            <a:off x="982196" y="4885865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22401D-46A2-4020-865C-69A6A7546BE1}"/>
              </a:ext>
            </a:extLst>
          </p:cNvPr>
          <p:cNvCxnSpPr>
            <a:cxnSpLocks/>
          </p:cNvCxnSpPr>
          <p:nvPr/>
        </p:nvCxnSpPr>
        <p:spPr>
          <a:xfrm>
            <a:off x="3021106" y="2850776"/>
            <a:ext cx="1990165" cy="439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172A36-1631-4A1B-A3F2-C8B203668573}"/>
              </a:ext>
            </a:extLst>
          </p:cNvPr>
          <p:cNvCxnSpPr>
            <a:cxnSpLocks/>
          </p:cNvCxnSpPr>
          <p:nvPr/>
        </p:nvCxnSpPr>
        <p:spPr>
          <a:xfrm flipV="1">
            <a:off x="3021106" y="3429000"/>
            <a:ext cx="1990165" cy="185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0152752-02A9-409A-AE2C-031BA1B02750}"/>
              </a:ext>
            </a:extLst>
          </p:cNvPr>
          <p:cNvCxnSpPr>
            <a:cxnSpLocks/>
          </p:cNvCxnSpPr>
          <p:nvPr/>
        </p:nvCxnSpPr>
        <p:spPr>
          <a:xfrm flipV="1">
            <a:off x="3045198" y="3671755"/>
            <a:ext cx="1966073" cy="1289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0C92FC2-62A7-4D10-A8A4-A8000AAB9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122" y="1383725"/>
            <a:ext cx="5010150" cy="1238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C4EA85-1264-44FA-A1EE-8219D6BD7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122" y="2848559"/>
            <a:ext cx="213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Null Value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5787A-DD0A-45A6-83FA-2D71183C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95" y="2422147"/>
            <a:ext cx="2105025" cy="35814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39498E-FC62-4EE4-A9C1-41E6CEA70F1B}"/>
              </a:ext>
            </a:extLst>
          </p:cNvPr>
          <p:cNvSpPr/>
          <p:nvPr/>
        </p:nvSpPr>
        <p:spPr>
          <a:xfrm>
            <a:off x="982196" y="4128591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172A36-1631-4A1B-A3F2-C8B203668573}"/>
              </a:ext>
            </a:extLst>
          </p:cNvPr>
          <p:cNvCxnSpPr>
            <a:cxnSpLocks/>
          </p:cNvCxnSpPr>
          <p:nvPr/>
        </p:nvCxnSpPr>
        <p:spPr>
          <a:xfrm flipV="1">
            <a:off x="3003821" y="2826740"/>
            <a:ext cx="732442" cy="1379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D84E88D-8057-405E-8D2B-3B5C1A2B0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263" y="1508613"/>
            <a:ext cx="8347404" cy="6338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58C78F-87DC-4D5E-9BC2-D51A6D6DC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090" y="2248613"/>
            <a:ext cx="1416984" cy="6009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78971B-DB3B-4628-9DB5-CF9245604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089" y="2999865"/>
            <a:ext cx="5442859" cy="28185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DFC01E-99CE-4FCD-B19C-1610E4C9156C}"/>
              </a:ext>
            </a:extLst>
          </p:cNvPr>
          <p:cNvSpPr txBox="1"/>
          <p:nvPr/>
        </p:nvSpPr>
        <p:spPr>
          <a:xfrm>
            <a:off x="3745228" y="5906643"/>
            <a:ext cx="4388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https://www.themoviedb.org/movie/380097-america-is-still-the-place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1C2F4DA-9F0A-4ED7-A5AB-EAAC54E34D0C}"/>
              </a:ext>
            </a:extLst>
          </p:cNvPr>
          <p:cNvSpPr txBox="1">
            <a:spLocks/>
          </p:cNvSpPr>
          <p:nvPr/>
        </p:nvSpPr>
        <p:spPr>
          <a:xfrm>
            <a:off x="9658742" y="3198058"/>
            <a:ext cx="2163909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No Information at All!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BEB3A90B-618B-45FC-9CA9-1BCF06DFEBF3}"/>
              </a:ext>
            </a:extLst>
          </p:cNvPr>
          <p:cNvSpPr txBox="1">
            <a:spLocks/>
          </p:cNvSpPr>
          <p:nvPr/>
        </p:nvSpPr>
        <p:spPr>
          <a:xfrm>
            <a:off x="9704923" y="3575317"/>
            <a:ext cx="2163909" cy="277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Decide to drop this Row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7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Null Value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35787A-DD0A-45A6-83FA-2D71183C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195" y="2422147"/>
            <a:ext cx="2105025" cy="35814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B5FA3B-0DB8-4C0E-8F3A-445D6A4912A4}"/>
              </a:ext>
            </a:extLst>
          </p:cNvPr>
          <p:cNvSpPr/>
          <p:nvPr/>
        </p:nvSpPr>
        <p:spPr>
          <a:xfrm>
            <a:off x="982196" y="4456617"/>
            <a:ext cx="1935580" cy="168512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172A36-1631-4A1B-A3F2-C8B203668573}"/>
              </a:ext>
            </a:extLst>
          </p:cNvPr>
          <p:cNvCxnSpPr>
            <a:cxnSpLocks/>
          </p:cNvCxnSpPr>
          <p:nvPr/>
        </p:nvCxnSpPr>
        <p:spPr>
          <a:xfrm flipV="1">
            <a:off x="3003821" y="2765354"/>
            <a:ext cx="741407" cy="17454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51C2F4DA-9F0A-4ED7-A5AB-EAAC54E34D0C}"/>
              </a:ext>
            </a:extLst>
          </p:cNvPr>
          <p:cNvSpPr txBox="1">
            <a:spLocks/>
          </p:cNvSpPr>
          <p:nvPr/>
        </p:nvSpPr>
        <p:spPr>
          <a:xfrm>
            <a:off x="8199024" y="2440800"/>
            <a:ext cx="3875884" cy="40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Fill the runtime information from TMDB website!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BEB3A90B-618B-45FC-9CA9-1BCF06DFEBF3}"/>
              </a:ext>
            </a:extLst>
          </p:cNvPr>
          <p:cNvSpPr txBox="1">
            <a:spLocks/>
          </p:cNvSpPr>
          <p:nvPr/>
        </p:nvSpPr>
        <p:spPr>
          <a:xfrm rot="5400000">
            <a:off x="9138039" y="4212244"/>
            <a:ext cx="416058" cy="224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69EC2-57E9-4D0C-980D-A213149C2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189" y="1284055"/>
            <a:ext cx="3357825" cy="714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C6D8C-3CEB-40FE-8C12-5ECEC19FF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225" y="4196321"/>
            <a:ext cx="3949467" cy="1953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A07160-F3A1-45F7-B9BE-594C845B3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974" y="2269525"/>
            <a:ext cx="3881718" cy="18140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52A6D2-CD25-4824-9572-4B92E9E1D1EB}"/>
              </a:ext>
            </a:extLst>
          </p:cNvPr>
          <p:cNvSpPr txBox="1"/>
          <p:nvPr/>
        </p:nvSpPr>
        <p:spPr>
          <a:xfrm>
            <a:off x="3745228" y="6319290"/>
            <a:ext cx="51023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8"/>
              </a:rPr>
              <a:t>https://www.themoviedb.org/movie/459488-to-be-frank-sinatra-at-100</a:t>
            </a:r>
            <a:endParaRPr lang="en-US" altLang="ko-KR" sz="1050" dirty="0"/>
          </a:p>
          <a:p>
            <a:r>
              <a:rPr lang="en-US" altLang="ko-KR" sz="1050" b="0" i="0" dirty="0">
                <a:effectLst/>
                <a:latin typeface="Roboto"/>
                <a:hlinkClick r:id="rId9"/>
              </a:rPr>
              <a:t>https://www.themoviedb.org/movie/370980-chiamatemi-francesco</a:t>
            </a:r>
            <a:endParaRPr lang="ko-KR" altLang="en-US" sz="105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6AD35C-924B-4705-ABA7-4CE961DFA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446" y="2986774"/>
            <a:ext cx="2152650" cy="3619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5FA0946-94F8-428D-800A-F47250D2C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0446" y="3455190"/>
            <a:ext cx="2105025" cy="381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C5C3B0-21B8-4B54-8532-70C1CE5B12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4908" y="4531740"/>
            <a:ext cx="38100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Missing Value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B1E62-207F-4DB5-A129-D1CCFB0E8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5" y="2419639"/>
            <a:ext cx="2571750" cy="295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6F3578-E851-429D-98EA-3F9E05D8B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64" y="2908359"/>
            <a:ext cx="7749035" cy="333358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959FDA-4237-4F8E-A043-9EAEB7ED97C9}"/>
              </a:ext>
            </a:extLst>
          </p:cNvPr>
          <p:cNvSpPr/>
          <p:nvPr/>
        </p:nvSpPr>
        <p:spPr>
          <a:xfrm>
            <a:off x="641485" y="6099461"/>
            <a:ext cx="366447" cy="126605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0498D51C-D8CB-4D13-AC93-6AF009B9D7F5}"/>
              </a:ext>
            </a:extLst>
          </p:cNvPr>
          <p:cNvSpPr txBox="1">
            <a:spLocks/>
          </p:cNvSpPr>
          <p:nvPr/>
        </p:nvSpPr>
        <p:spPr>
          <a:xfrm>
            <a:off x="573405" y="6311281"/>
            <a:ext cx="3875884" cy="40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1426 rows out of 4803 rows!   Too Much!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E90FE81-EEAA-4D9A-9E9B-5FE9D169B033}"/>
              </a:ext>
            </a:extLst>
          </p:cNvPr>
          <p:cNvSpPr txBox="1">
            <a:spLocks/>
          </p:cNvSpPr>
          <p:nvPr/>
        </p:nvSpPr>
        <p:spPr>
          <a:xfrm>
            <a:off x="8727783" y="3193864"/>
            <a:ext cx="3319321" cy="119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latin typeface="Adobe Garamond Pro" panose="02020502060506020403" pitchFamily="18" charset="0"/>
              </a:rPr>
              <a:t>1426/4803 is too large!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F618F559-5198-4CD0-97EB-CB2CC7E538F3}"/>
              </a:ext>
            </a:extLst>
          </p:cNvPr>
          <p:cNvSpPr txBox="1">
            <a:spLocks/>
          </p:cNvSpPr>
          <p:nvPr/>
        </p:nvSpPr>
        <p:spPr>
          <a:xfrm>
            <a:off x="8727782" y="4193427"/>
            <a:ext cx="3319321" cy="1796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</a:rPr>
              <a:t>Goal of this analysis is predicting revenue. </a:t>
            </a:r>
          </a:p>
          <a:p>
            <a:endParaRPr lang="en-US" altLang="ko-KR" sz="1400" dirty="0">
              <a:latin typeface="Adobe Garamond Pro" panose="020205020605060204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</a:rPr>
              <a:t>But it is too dangerous to impute these values to other values since they have all different feature values!</a:t>
            </a:r>
          </a:p>
          <a:p>
            <a:endParaRPr lang="en-US" altLang="ko-KR" sz="1400" dirty="0">
              <a:latin typeface="Adobe Garamond Pro" panose="020205020605060204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</a:rPr>
              <a:t>So, I decided to drop those rows and I </a:t>
            </a:r>
          </a:p>
          <a:p>
            <a:r>
              <a:rPr lang="en-US" altLang="ko-KR" sz="1400" dirty="0">
                <a:latin typeface="Adobe Garamond Pro" panose="02020502060506020403" pitchFamily="18" charset="0"/>
              </a:rPr>
              <a:t>       will predict these data with my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77242-430E-479E-B452-82435400C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090" y="1113809"/>
            <a:ext cx="3896511" cy="11174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58E494-B9AA-4C73-85EB-4DBFDF956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163" y="1049452"/>
            <a:ext cx="1049905" cy="15748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4A15C1-23A3-461E-B420-345C6E2EF8D3}"/>
              </a:ext>
            </a:extLst>
          </p:cNvPr>
          <p:cNvSpPr txBox="1"/>
          <p:nvPr/>
        </p:nvSpPr>
        <p:spPr>
          <a:xfrm>
            <a:off x="7648004" y="2305967"/>
            <a:ext cx="42308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8"/>
              </a:rPr>
              <a:t>https://www.themoviedb.org/talk/5ba87d119251412f0103e87b</a:t>
            </a:r>
            <a:endParaRPr lang="en-US" altLang="ko-KR" sz="1050" dirty="0"/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5241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56E6B4B-E5FD-46E5-A4A2-5F1911D5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9" y="2743972"/>
            <a:ext cx="8327300" cy="32702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065D21-A880-4575-B858-467CD996137D}"/>
              </a:ext>
            </a:extLst>
          </p:cNvPr>
          <p:cNvCxnSpPr>
            <a:cxnSpLocks/>
          </p:cNvCxnSpPr>
          <p:nvPr/>
        </p:nvCxnSpPr>
        <p:spPr>
          <a:xfrm>
            <a:off x="9545824" y="6480320"/>
            <a:ext cx="2685306" cy="0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99365FE-B575-4171-AA63-F2857200B6F5}"/>
              </a:ext>
            </a:extLst>
          </p:cNvPr>
          <p:cNvSpPr txBox="1">
            <a:spLocks/>
          </p:cNvSpPr>
          <p:nvPr/>
        </p:nvSpPr>
        <p:spPr>
          <a:xfrm>
            <a:off x="9765250" y="6043943"/>
            <a:ext cx="3875884" cy="1259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dobe Garamond Pro" panose="02020502060506020403" pitchFamily="18" charset="0"/>
                <a:ea typeface="맑은 고딕" panose="020B0503020000020004" pitchFamily="50" charset="-127"/>
                <a:cs typeface="+mj-cs"/>
              </a:rPr>
              <a:t>Lee Jeong Yoon, Stony Brook University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dobe Garamond Pro" panose="02020502060506020403" pitchFamily="18" charset="0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0" name="Picture 2" descr="Stony Brook University">
            <a:extLst>
              <a:ext uri="{FF2B5EF4-FFF2-40B4-BE49-F238E27FC236}">
                <a16:creationId xmlns:a16="http://schemas.microsoft.com/office/drawing/2014/main" id="{96D1A4AD-5BDA-4F02-A442-7CCDC97B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" y="298076"/>
            <a:ext cx="2606840" cy="4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CC6463-1BC4-4E57-9A9F-6F8836C4DD91}"/>
              </a:ext>
            </a:extLst>
          </p:cNvPr>
          <p:cNvCxnSpPr>
            <a:cxnSpLocks/>
          </p:cNvCxnSpPr>
          <p:nvPr/>
        </p:nvCxnSpPr>
        <p:spPr>
          <a:xfrm>
            <a:off x="3146643" y="730323"/>
            <a:ext cx="8054514" cy="19615"/>
          </a:xfrm>
          <a:prstGeom prst="line">
            <a:avLst/>
          </a:prstGeom>
          <a:ln w="28575">
            <a:solidFill>
              <a:srgbClr val="95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13F67818-4647-44EE-9772-A61CB57CECEA}"/>
              </a:ext>
            </a:extLst>
          </p:cNvPr>
          <p:cNvSpPr txBox="1"/>
          <p:nvPr/>
        </p:nvSpPr>
        <p:spPr>
          <a:xfrm>
            <a:off x="3087220" y="355979"/>
            <a:ext cx="208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01. TMDB Dataset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0A06EEC5-D75F-4767-ACFF-55A31FEE31A3}"/>
              </a:ext>
            </a:extLst>
          </p:cNvPr>
          <p:cNvSpPr txBox="1"/>
          <p:nvPr/>
        </p:nvSpPr>
        <p:spPr>
          <a:xfrm>
            <a:off x="4381007" y="323266"/>
            <a:ext cx="236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02. Data Pre-Processing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3646EF5E-EB90-47ED-86D2-8248F5035B9E}"/>
              </a:ext>
            </a:extLst>
          </p:cNvPr>
          <p:cNvSpPr txBox="1"/>
          <p:nvPr/>
        </p:nvSpPr>
        <p:spPr>
          <a:xfrm>
            <a:off x="6507922" y="360304"/>
            <a:ext cx="2031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03. Movie Trend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417BCA38-0837-43F8-8DFC-4EDFC6B89BA3}"/>
              </a:ext>
            </a:extLst>
          </p:cNvPr>
          <p:cNvSpPr txBox="1"/>
          <p:nvPr/>
        </p:nvSpPr>
        <p:spPr>
          <a:xfrm>
            <a:off x="7772418" y="355350"/>
            <a:ext cx="1936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04. Revenue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C6028E83-007C-4D67-906E-4AFEB58066EE}"/>
              </a:ext>
            </a:extLst>
          </p:cNvPr>
          <p:cNvSpPr txBox="1"/>
          <p:nvPr/>
        </p:nvSpPr>
        <p:spPr>
          <a:xfrm>
            <a:off x="9311939" y="355350"/>
            <a:ext cx="1455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dobe Garamond Pro" panose="02020502060506020403" pitchFamily="18" charset="0"/>
                <a:ea typeface="-윤고딕330" panose="02030504000101010101" pitchFamily="18" charset="-127"/>
                <a:cs typeface="Noto Sans Med" panose="020B0602040504020204" pitchFamily="34"/>
              </a:rPr>
              <a:t>05. Future analysis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Adobe Garamond Pro" panose="02020502060506020403" pitchFamily="18" charset="0"/>
              <a:ea typeface="-윤고딕330" panose="02030504000101010101" pitchFamily="18" charset="-127"/>
              <a:cs typeface="Noto Sans Med" panose="020B0602040504020204" pitchFamily="34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221031D-ACC2-4C86-B440-1A98FDCDF236}"/>
              </a:ext>
            </a:extLst>
          </p:cNvPr>
          <p:cNvSpPr txBox="1">
            <a:spLocks/>
          </p:cNvSpPr>
          <p:nvPr/>
        </p:nvSpPr>
        <p:spPr>
          <a:xfrm>
            <a:off x="246360" y="1005836"/>
            <a:ext cx="3122482" cy="79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Adobe Garamond Pro" panose="02020502060506020403" pitchFamily="18" charset="0"/>
              </a:rPr>
              <a:t>02. Data Pre-Processing</a:t>
            </a:r>
            <a:endParaRPr lang="ko-KR" altLang="en-US" sz="2000" dirty="0">
              <a:latin typeface="Adobe Garamond Pro" panose="02020502060506020403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749632-E14B-4EF3-9CA7-48DECA233BD9}"/>
              </a:ext>
            </a:extLst>
          </p:cNvPr>
          <p:cNvCxnSpPr>
            <a:cxnSpLocks/>
          </p:cNvCxnSpPr>
          <p:nvPr/>
        </p:nvCxnSpPr>
        <p:spPr>
          <a:xfrm flipV="1">
            <a:off x="331594" y="1607182"/>
            <a:ext cx="2356901" cy="12712"/>
          </a:xfrm>
          <a:prstGeom prst="line">
            <a:avLst/>
          </a:prstGeom>
          <a:ln w="57150">
            <a:solidFill>
              <a:srgbClr val="95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B5D103-C684-45C9-A402-40977801C417}"/>
              </a:ext>
            </a:extLst>
          </p:cNvPr>
          <p:cNvSpPr txBox="1">
            <a:spLocks/>
          </p:cNvSpPr>
          <p:nvPr/>
        </p:nvSpPr>
        <p:spPr>
          <a:xfrm>
            <a:off x="588141" y="1779506"/>
            <a:ext cx="5102385" cy="44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</a:rPr>
              <a:t>Cleaning Dataset – Missing Value</a:t>
            </a:r>
            <a:endParaRPr lang="ko-KR" altLang="en-US" sz="1800" dirty="0">
              <a:latin typeface="Adobe Garamond Pro" panose="02020502060506020403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959FDA-4237-4F8E-A043-9EAEB7ED97C9}"/>
              </a:ext>
            </a:extLst>
          </p:cNvPr>
          <p:cNvSpPr/>
          <p:nvPr/>
        </p:nvSpPr>
        <p:spPr>
          <a:xfrm>
            <a:off x="640088" y="5900616"/>
            <a:ext cx="366447" cy="126605"/>
          </a:xfrm>
          <a:prstGeom prst="rect">
            <a:avLst/>
          </a:prstGeom>
          <a:solidFill>
            <a:srgbClr val="FFCC00">
              <a:alpha val="36863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0498D51C-D8CB-4D13-AC93-6AF009B9D7F5}"/>
              </a:ext>
            </a:extLst>
          </p:cNvPr>
          <p:cNvSpPr txBox="1">
            <a:spLocks/>
          </p:cNvSpPr>
          <p:nvPr/>
        </p:nvSpPr>
        <p:spPr>
          <a:xfrm>
            <a:off x="588141" y="6153659"/>
            <a:ext cx="3875884" cy="40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147 rows out of 4803 rows!</a:t>
            </a:r>
            <a:endParaRPr lang="ko-KR" altLang="en-US" sz="1400" dirty="0">
              <a:latin typeface="Adobe Garamond Pro" panose="02020502060506020403" pitchFamily="18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6E90FE81-EEAA-4D9A-9E9B-5FE9D169B033}"/>
              </a:ext>
            </a:extLst>
          </p:cNvPr>
          <p:cNvSpPr txBox="1">
            <a:spLocks/>
          </p:cNvSpPr>
          <p:nvPr/>
        </p:nvSpPr>
        <p:spPr>
          <a:xfrm>
            <a:off x="4671573" y="1937609"/>
            <a:ext cx="5004653" cy="1191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dobe Garamond Pro" panose="02020502060506020403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latin typeface="Adobe Garamond Pro" panose="02020502060506020403" pitchFamily="18" charset="0"/>
              </a:rPr>
              <a:t>Budget is important feature to predict revenue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F618F559-5198-4CD0-97EB-CB2CC7E538F3}"/>
              </a:ext>
            </a:extLst>
          </p:cNvPr>
          <p:cNvSpPr txBox="1">
            <a:spLocks/>
          </p:cNvSpPr>
          <p:nvPr/>
        </p:nvSpPr>
        <p:spPr>
          <a:xfrm>
            <a:off x="8967389" y="3166811"/>
            <a:ext cx="3319321" cy="1796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</a:rPr>
              <a:t>We should use budget features to make revenue prediction model.</a:t>
            </a:r>
          </a:p>
          <a:p>
            <a:endParaRPr lang="en-US" altLang="ko-KR" sz="1400" dirty="0">
              <a:latin typeface="Adobe Garamond Pro" panose="020205020605060204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Adobe Garamond Pro" panose="02020502060506020403" pitchFamily="18" charset="0"/>
              </a:rPr>
              <a:t>Similarly, these data don’t have any common features, so I decide to drop these rows to make it clear for predicting revenue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CF17E8-5642-4E62-BF85-2B7EF3C61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9" y="2355466"/>
            <a:ext cx="3628159" cy="2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04C0B860BA2D343B98B1275B14AFF61" ma:contentTypeVersion="4" ma:contentTypeDescription="새 문서를 만듭니다." ma:contentTypeScope="" ma:versionID="629cc14e9d6e8ef7a3c2f3d9897706a4">
  <xsd:schema xmlns:xsd="http://www.w3.org/2001/XMLSchema" xmlns:xs="http://www.w3.org/2001/XMLSchema" xmlns:p="http://schemas.microsoft.com/office/2006/metadata/properties" xmlns:ns3="5011c8ef-cf06-410c-aae6-e95bb6d5ba22" targetNamespace="http://schemas.microsoft.com/office/2006/metadata/properties" ma:root="true" ma:fieldsID="ea6c1849c07e48f97d4f88fe885bfbf4" ns3:_="">
    <xsd:import namespace="5011c8ef-cf06-410c-aae6-e95bb6d5ba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1c8ef-cf06-410c-aae6-e95bb6d5ba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D97A13-5A3B-4E3A-A1C0-4E1ABA02D0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011c8ef-cf06-410c-aae6-e95bb6d5ba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F9166E-35BE-425B-893C-0122F1FC42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D7E357-5227-4842-88C9-3E54F71D3B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1c8ef-cf06-410c-aae6-e95bb6d5ba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1918</Words>
  <Application>Microsoft Office PowerPoint</Application>
  <PresentationFormat>와이드스크린</PresentationFormat>
  <Paragraphs>349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Roboto</vt:lpstr>
      <vt:lpstr>맑은 고딕</vt:lpstr>
      <vt:lpstr>Adobe Garamond Pro</vt:lpstr>
      <vt:lpstr>Arial</vt:lpstr>
      <vt:lpstr>Courier New</vt:lpstr>
      <vt:lpstr>Office 테마</vt:lpstr>
      <vt:lpstr>Project #1: Movie Revenue Prediction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Lee Jeong Yoon</dc:title>
  <dc:creator>dsb159@ajou.ac.kr</dc:creator>
  <cp:lastModifiedBy>dsb159@ajou.ac.kr</cp:lastModifiedBy>
  <cp:revision>82</cp:revision>
  <dcterms:created xsi:type="dcterms:W3CDTF">2021-06-28T10:35:41Z</dcterms:created>
  <dcterms:modified xsi:type="dcterms:W3CDTF">2021-06-30T22:48:02Z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0x010100204C0B860BA2D343B98B1275B14AFF61</vt:lpwstr>
  </property>
  <property fmtid="{D5CDD505-2E9C-101B-9397-08002B2CF9AE}" pid="3" name="_MarkAsFinal">
    <vt:bool>true</vt:bool>
  </property>
</Properties>
</file>